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omments/comment5.xml" ContentType="application/vnd.openxmlformats-officedocument.presentationml.comment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9"/>
  </p:notesMasterIdLst>
  <p:handoutMasterIdLst>
    <p:handoutMasterId r:id="rId50"/>
  </p:handoutMasterIdLst>
  <p:sldIdLst>
    <p:sldId id="256" r:id="rId3"/>
    <p:sldId id="315" r:id="rId4"/>
    <p:sldId id="316" r:id="rId5"/>
    <p:sldId id="363" r:id="rId6"/>
    <p:sldId id="362" r:id="rId7"/>
    <p:sldId id="365" r:id="rId8"/>
    <p:sldId id="366" r:id="rId9"/>
    <p:sldId id="364" r:id="rId10"/>
    <p:sldId id="318" r:id="rId11"/>
    <p:sldId id="320" r:id="rId12"/>
    <p:sldId id="367" r:id="rId13"/>
    <p:sldId id="283" r:id="rId14"/>
    <p:sldId id="309" r:id="rId15"/>
    <p:sldId id="287" r:id="rId16"/>
    <p:sldId id="350" r:id="rId17"/>
    <p:sldId id="288" r:id="rId18"/>
    <p:sldId id="351" r:id="rId19"/>
    <p:sldId id="344" r:id="rId20"/>
    <p:sldId id="353" r:id="rId21"/>
    <p:sldId id="356" r:id="rId22"/>
    <p:sldId id="321" r:id="rId23"/>
    <p:sldId id="289" r:id="rId24"/>
    <p:sldId id="296" r:id="rId25"/>
    <p:sldId id="339" r:id="rId26"/>
    <p:sldId id="297" r:id="rId27"/>
    <p:sldId id="298" r:id="rId28"/>
    <p:sldId id="323" r:id="rId29"/>
    <p:sldId id="325" r:id="rId30"/>
    <p:sldId id="357" r:id="rId31"/>
    <p:sldId id="335" r:id="rId32"/>
    <p:sldId id="328" r:id="rId33"/>
    <p:sldId id="327" r:id="rId34"/>
    <p:sldId id="329" r:id="rId35"/>
    <p:sldId id="358" r:id="rId36"/>
    <p:sldId id="336" r:id="rId37"/>
    <p:sldId id="355" r:id="rId38"/>
    <p:sldId id="331" r:id="rId39"/>
    <p:sldId id="332" r:id="rId40"/>
    <p:sldId id="359" r:id="rId41"/>
    <p:sldId id="334" r:id="rId42"/>
    <p:sldId id="342" r:id="rId43"/>
    <p:sldId id="337" r:id="rId44"/>
    <p:sldId id="300" r:id="rId45"/>
    <p:sldId id="301" r:id="rId46"/>
    <p:sldId id="304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Livshits" initials="B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xmlns:mc="http://schemas.openxmlformats.org/markup-compatibility/2006" xmlns:a14="http://schemas.microsoft.com/office/drawing/2010/main" val="CCECFF" mc:Ignorable=""/>
    <a:srgbClr xmlns:mc="http://schemas.openxmlformats.org/markup-compatibility/2006" xmlns:a14="http://schemas.microsoft.com/office/drawing/2010/main" val="99CCFF" mc:Ignorable=""/>
    <a:srgbClr xmlns:mc="http://schemas.openxmlformats.org/markup-compatibility/2006" xmlns:a14="http://schemas.microsoft.com/office/drawing/2010/main" val="FFFF99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079" autoAdjust="0"/>
    <p:restoredTop sz="81433" autoAdjust="0"/>
  </p:normalViewPr>
  <p:slideViewPr>
    <p:cSldViewPr>
      <p:cViewPr>
        <p:scale>
          <a:sx n="93" d="100"/>
          <a:sy n="93" d="100"/>
        </p:scale>
        <p:origin x="-7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92" d="100"/>
          <a:sy n="92" d="100"/>
        </p:scale>
        <p:origin x="-281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meyerov:Desktop:talk:e2epi:benchmarks:benchmark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-leomey\Desktop\papers\e2epi\benchmarks\filesize\blowup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-leomey\Desktop\papers\e2epi\benchmarks\benchmark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-leomey\Desktop\papers\e2epi\policies\livepc\use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-leomey\Desktop\papers\e2epi\benchmarks\filesize\blowup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meyerov:Desktop:talk:e2epi:benchmarks:benchmark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-leomey\Desktop\papers\e2epi\benchmarks\benchmark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-leomey\Desktop\papers\e2epi\policies\livepc\us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400481189851302E-2"/>
          <c:y val="0.12678985691304698"/>
          <c:w val="0.89904396325459324"/>
          <c:h val="0.26632061617297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micro!$G$27</c:f>
              <c:strCache>
                <c:ptCount val="1"/>
                <c:pt idx="0">
                  <c:v>wrap</c:v>
                </c:pt>
              </c:strCache>
            </c:strRef>
          </c:tx>
          <c:invertIfNegative val="0"/>
          <c:cat>
            <c:strRef>
              <c:f>micro!$F$28:$F$34</c:f>
              <c:strCache>
                <c:ptCount val="7"/>
                <c:pt idx="0">
                  <c:v>Math.tan(5)</c:v>
                </c:pt>
                <c:pt idx="1">
                  <c:v>eval("1")</c:v>
                </c:pt>
                <c:pt idx="2">
                  <c:v>eval("if (true) true; false")</c:v>
                </c:pt>
                <c:pt idx="3">
                  <c:v>document.getElementsByTagName("div")</c:v>
                </c:pt>
                <c:pt idx="4">
                  <c:v>document.createElement("div");</c:v>
                </c:pt>
                <c:pt idx="5">
                  <c:v>function () {}  10x more iterations</c:v>
                </c:pt>
                <c:pt idx="6">
                  <c:v>add1(1) 10x more iterations</c:v>
                </c:pt>
              </c:strCache>
            </c:strRef>
          </c:cat>
          <c:val>
            <c:numRef>
              <c:f>micro!$G$28:$G$34</c:f>
              <c:numCache>
                <c:formatCode>General</c:formatCode>
                <c:ptCount val="7"/>
                <c:pt idx="0">
                  <c:v>1.3666666666666671</c:v>
                </c:pt>
                <c:pt idx="1">
                  <c:v>1.5279720279720279</c:v>
                </c:pt>
                <c:pt idx="2">
                  <c:v>2.9299363057324843</c:v>
                </c:pt>
                <c:pt idx="3">
                  <c:v>5.5670103092783485</c:v>
                </c:pt>
                <c:pt idx="4">
                  <c:v>4.6260869565217373</c:v>
                </c:pt>
                <c:pt idx="5">
                  <c:v>3.8582677165354333</c:v>
                </c:pt>
                <c:pt idx="6">
                  <c:v>4.0406091370558377</c:v>
                </c:pt>
              </c:numCache>
            </c:numRef>
          </c:val>
        </c:ser>
        <c:ser>
          <c:idx val="1"/>
          <c:order val="1"/>
          <c:tx>
            <c:strRef>
              <c:f>micro!$H$27</c:f>
              <c:strCache>
                <c:ptCount val="1"/>
                <c:pt idx="0">
                  <c:v>bless</c:v>
                </c:pt>
              </c:strCache>
            </c:strRef>
          </c:tx>
          <c:invertIfNegative val="0"/>
          <c:cat>
            <c:strRef>
              <c:f>micro!$F$28:$F$34</c:f>
              <c:strCache>
                <c:ptCount val="7"/>
                <c:pt idx="0">
                  <c:v>Math.tan(5)</c:v>
                </c:pt>
                <c:pt idx="1">
                  <c:v>eval("1")</c:v>
                </c:pt>
                <c:pt idx="2">
                  <c:v>eval("if (true) true; false")</c:v>
                </c:pt>
                <c:pt idx="3">
                  <c:v>document.getElementsByTagName("div")</c:v>
                </c:pt>
                <c:pt idx="4">
                  <c:v>document.createElement("div");</c:v>
                </c:pt>
                <c:pt idx="5">
                  <c:v>function () {}  10x more iterations</c:v>
                </c:pt>
                <c:pt idx="6">
                  <c:v>add1(1) 10x more iterations</c:v>
                </c:pt>
              </c:strCache>
            </c:strRef>
          </c:cat>
          <c:val>
            <c:numRef>
              <c:f>micro!$H$28:$H$34</c:f>
              <c:numCache>
                <c:formatCode>General</c:formatCode>
                <c:ptCount val="7"/>
                <c:pt idx="0">
                  <c:v>2.155555555555555</c:v>
                </c:pt>
                <c:pt idx="1">
                  <c:v>1.4720279720279719</c:v>
                </c:pt>
                <c:pt idx="2">
                  <c:v>1.7961783439490453</c:v>
                </c:pt>
                <c:pt idx="3">
                  <c:v>1.3092783505154637</c:v>
                </c:pt>
                <c:pt idx="4">
                  <c:v>1.2</c:v>
                </c:pt>
                <c:pt idx="5">
                  <c:v>1.0629921259842521</c:v>
                </c:pt>
                <c:pt idx="6">
                  <c:v>1.0710659898477162</c:v>
                </c:pt>
              </c:numCache>
            </c:numRef>
          </c:val>
        </c:ser>
        <c:ser>
          <c:idx val="2"/>
          <c:order val="2"/>
          <c:tx>
            <c:strRef>
              <c:f>micro!$I$27</c:f>
              <c:strCache>
                <c:ptCount val="1"/>
                <c:pt idx="0">
                  <c:v>autobless</c:v>
                </c:pt>
              </c:strCache>
            </c:strRef>
          </c:tx>
          <c:invertIfNegative val="0"/>
          <c:cat>
            <c:strRef>
              <c:f>micro!$F$28:$F$34</c:f>
              <c:strCache>
                <c:ptCount val="7"/>
                <c:pt idx="0">
                  <c:v>Math.tan(5)</c:v>
                </c:pt>
                <c:pt idx="1">
                  <c:v>eval("1")</c:v>
                </c:pt>
                <c:pt idx="2">
                  <c:v>eval("if (true) true; false")</c:v>
                </c:pt>
                <c:pt idx="3">
                  <c:v>document.getElementsByTagName("div")</c:v>
                </c:pt>
                <c:pt idx="4">
                  <c:v>document.createElement("div");</c:v>
                </c:pt>
                <c:pt idx="5">
                  <c:v>function () {}  10x more iterations</c:v>
                </c:pt>
                <c:pt idx="6">
                  <c:v>add1(1) 10x more iterations</c:v>
                </c:pt>
              </c:strCache>
            </c:strRef>
          </c:cat>
          <c:val>
            <c:numRef>
              <c:f>micro!$I$28:$I$34</c:f>
              <c:numCache>
                <c:formatCode>General</c:formatCode>
                <c:ptCount val="7"/>
                <c:pt idx="0">
                  <c:v>1.2666666666666671</c:v>
                </c:pt>
                <c:pt idx="1">
                  <c:v>1.3566433566433571</c:v>
                </c:pt>
                <c:pt idx="2">
                  <c:v>1.7197452229299359</c:v>
                </c:pt>
                <c:pt idx="3">
                  <c:v>1.1958762886597938</c:v>
                </c:pt>
                <c:pt idx="4">
                  <c:v>1.1043478260869575</c:v>
                </c:pt>
                <c:pt idx="5">
                  <c:v>1.018372703412074</c:v>
                </c:pt>
                <c:pt idx="6">
                  <c:v>1.0279187817258879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817152"/>
        <c:axId val="80823040"/>
      </c:barChart>
      <c:catAx>
        <c:axId val="80817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0823040"/>
        <c:crosses val="autoZero"/>
        <c:auto val="1"/>
        <c:lblAlgn val="ctr"/>
        <c:lblOffset val="100"/>
        <c:noMultiLvlLbl val="0"/>
      </c:catAx>
      <c:valAx>
        <c:axId val="80823040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81715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Sheet1!$B$39</c:f>
              <c:strCache>
                <c:ptCount val="1"/>
                <c:pt idx="0">
                  <c:v>MSN</c:v>
                </c:pt>
              </c:strCache>
            </c:strRef>
          </c:tx>
          <c:invertIfNegative val="0"/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Sheet1!$C$38:$F$38</c:f>
              <c:strCache>
                <c:ptCount val="4"/>
                <c:pt idx="0">
                  <c:v>ConScript</c:v>
                </c:pt>
                <c:pt idx="1">
                  <c:v>Docomo</c:v>
                </c:pt>
                <c:pt idx="2">
                  <c:v>Caja</c:v>
                </c:pt>
                <c:pt idx="3">
                  <c:v>Sandbox</c:v>
                </c:pt>
              </c:strCache>
            </c:strRef>
          </c:cat>
          <c:val>
            <c:numRef>
              <c:f>Sheet1!$C$39:$F$39</c:f>
              <c:numCache>
                <c:formatCode>#,##0.0</c:formatCode>
                <c:ptCount val="4"/>
                <c:pt idx="0">
                  <c:v>1</c:v>
                </c:pt>
                <c:pt idx="1">
                  <c:v>1.6685393258426959</c:v>
                </c:pt>
                <c:pt idx="2">
                  <c:v>4.8379629629629628</c:v>
                </c:pt>
                <c:pt idx="3">
                  <c:v>1.151925925925926</c:v>
                </c:pt>
              </c:numCache>
            </c:numRef>
          </c:val>
        </c:ser>
        <c:ser>
          <c:idx val="0"/>
          <c:order val="1"/>
          <c:tx>
            <c:strRef>
              <c:f>Sheet1!$B$40</c:f>
              <c:strCache>
                <c:ptCount val="1"/>
                <c:pt idx="0">
                  <c:v>GMail</c:v>
                </c:pt>
              </c:strCache>
            </c:strRef>
          </c:tx>
          <c:invertIfNegative val="0"/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Sheet1!$C$38:$F$38</c:f>
              <c:strCache>
                <c:ptCount val="4"/>
                <c:pt idx="0">
                  <c:v>ConScript</c:v>
                </c:pt>
                <c:pt idx="1">
                  <c:v>Docomo</c:v>
                </c:pt>
                <c:pt idx="2">
                  <c:v>Caja</c:v>
                </c:pt>
                <c:pt idx="3">
                  <c:v>Sandbox</c:v>
                </c:pt>
              </c:strCache>
            </c:strRef>
          </c:cat>
          <c:val>
            <c:numRef>
              <c:f>Sheet1!$C$40:$F$40</c:f>
              <c:numCache>
                <c:formatCode>#,##0.0</c:formatCode>
                <c:ptCount val="4"/>
                <c:pt idx="0">
                  <c:v>1</c:v>
                </c:pt>
                <c:pt idx="1">
                  <c:v>1.4736842105263148</c:v>
                </c:pt>
                <c:pt idx="2">
                  <c:v>3.8874299719887961</c:v>
                </c:pt>
                <c:pt idx="3">
                  <c:v>10.416666666666671</c:v>
                </c:pt>
              </c:numCache>
            </c:numRef>
          </c:val>
        </c:ser>
        <c:ser>
          <c:idx val="1"/>
          <c:order val="2"/>
          <c:tx>
            <c:strRef>
              <c:f>Sheet1!$B$41</c:f>
              <c:strCache>
                <c:ptCount val="1"/>
                <c:pt idx="0">
                  <c:v>Google Maps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Sheet1!$C$38:$F$38</c:f>
              <c:strCache>
                <c:ptCount val="4"/>
                <c:pt idx="0">
                  <c:v>ConScript</c:v>
                </c:pt>
                <c:pt idx="1">
                  <c:v>Docomo</c:v>
                </c:pt>
                <c:pt idx="2">
                  <c:v>Caja</c:v>
                </c:pt>
                <c:pt idx="3">
                  <c:v>Sandbox</c:v>
                </c:pt>
              </c:strCache>
            </c:strRef>
          </c:cat>
          <c:val>
            <c:numRef>
              <c:f>Sheet1!$C$41:$F$41</c:f>
              <c:numCache>
                <c:formatCode>#,##0.0</c:formatCode>
                <c:ptCount val="4"/>
                <c:pt idx="0">
                  <c:v>1</c:v>
                </c:pt>
                <c:pt idx="1">
                  <c:v>1.4530303030303029</c:v>
                </c:pt>
                <c:pt idx="2">
                  <c:v>4.3936025215094956</c:v>
                </c:pt>
                <c:pt idx="3">
                  <c:v>1.466040548598688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075584"/>
        <c:axId val="81089664"/>
      </c:barChart>
      <c:catAx>
        <c:axId val="81075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1089664"/>
        <c:crosses val="autoZero"/>
        <c:auto val="1"/>
        <c:lblAlgn val="ctr"/>
        <c:lblOffset val="100"/>
        <c:noMultiLvlLbl val="0"/>
      </c:catAx>
      <c:valAx>
        <c:axId val="810896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1075584"/>
        <c:crosses val="autoZero"/>
        <c:crossBetween val="between"/>
        <c:majorUnit val="1"/>
        <c:minorUnit val="1"/>
      </c:valAx>
    </c:plotArea>
    <c:legend>
      <c:legendPos val="t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86368173248502"/>
          <c:y val="0.16727328265001401"/>
          <c:w val="0.7388982876452691"/>
          <c:h val="0.48401032751340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macro!$A$45</c:f>
              <c:strCache>
                <c:ptCount val="1"/>
                <c:pt idx="0">
                  <c:v>ConScript</c:v>
                </c:pt>
              </c:strCache>
            </c:strRef>
          </c:tx>
          <c:spPr>
            <a:solidFill>
              <a:srgbClr xmlns:mc="http://schemas.openxmlformats.org/markup-compatibility/2006" xmlns:a14="http://schemas.microsoft.com/office/drawing/2010/main" val="0070C0" mc:Ignorable=""/>
            </a:solidFill>
            <a:ln w="22225">
              <a:solidFill>
                <a:prstClr val="black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macro!$B$44:$D$44</c:f>
              <c:strCache>
                <c:ptCount val="3"/>
                <c:pt idx="0">
                  <c:v>Google Maps (183ms)</c:v>
                </c:pt>
                <c:pt idx="1">
                  <c:v>MSN (439ms)</c:v>
                </c:pt>
                <c:pt idx="2">
                  <c:v>GMail (736ms)</c:v>
                </c:pt>
              </c:strCache>
            </c:strRef>
          </c:cat>
          <c:val>
            <c:numRef>
              <c:f>macro!$B$45:$D$45</c:f>
              <c:numCache>
                <c:formatCode>0%</c:formatCode>
                <c:ptCount val="3"/>
                <c:pt idx="0">
                  <c:v>6.8120725336118529E-2</c:v>
                </c:pt>
                <c:pt idx="1">
                  <c:v>5.3012234542162513E-3</c:v>
                </c:pt>
                <c:pt idx="2">
                  <c:v>-4.2254360492040011E-3</c:v>
                </c:pt>
              </c:numCache>
            </c:numRef>
          </c:val>
        </c:ser>
        <c:ser>
          <c:idx val="1"/>
          <c:order val="1"/>
          <c:tx>
            <c:strRef>
              <c:f>macro!$A$46</c:f>
              <c:strCache>
                <c:ptCount val="1"/>
                <c:pt idx="0">
                  <c:v>DoCoMo (JavaScript rewriting)</c:v>
                </c:pt>
              </c:strCache>
            </c:strRef>
          </c:tx>
          <c:spPr>
            <a:solidFill>
              <a:srgbClr xmlns:mc="http://schemas.openxmlformats.org/markup-compatibility/2006" xmlns:a14="http://schemas.microsoft.com/office/drawing/2010/main" val="FF0000" mc:Ignorable=""/>
            </a:solidFill>
            <a:ln w="22225"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macro!$B$44:$D$44</c:f>
              <c:strCache>
                <c:ptCount val="3"/>
                <c:pt idx="0">
                  <c:v>Google Maps (183ms)</c:v>
                </c:pt>
                <c:pt idx="1">
                  <c:v>MSN (439ms)</c:v>
                </c:pt>
                <c:pt idx="2">
                  <c:v>GMail (736ms)</c:v>
                </c:pt>
              </c:strCache>
            </c:strRef>
          </c:cat>
          <c:val>
            <c:numRef>
              <c:f>macro!$B$46:$D$46</c:f>
              <c:numCache>
                <c:formatCode>0%</c:formatCode>
                <c:ptCount val="3"/>
                <c:pt idx="0">
                  <c:v>0.30000000000000004</c:v>
                </c:pt>
                <c:pt idx="1">
                  <c:v>0.73000000000000009</c:v>
                </c:pt>
                <c:pt idx="2">
                  <c:v>0.63000000000000012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92736"/>
        <c:axId val="80694272"/>
      </c:barChart>
      <c:catAx>
        <c:axId val="80692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0694272"/>
        <c:crosses val="autoZero"/>
        <c:auto val="1"/>
        <c:lblAlgn val="ctr"/>
        <c:lblOffset val="100"/>
        <c:noMultiLvlLbl val="0"/>
      </c:catAx>
      <c:valAx>
        <c:axId val="80694272"/>
        <c:scaling>
          <c:orientation val="minMax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2000" b="1"/>
                </a:pPr>
                <a:r>
                  <a:rPr lang="en-US" sz="2000" b="1"/>
                  <a:t>Runtime overhead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06927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Uninstrumented</c:v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1"/>
            <c:plus>
              <c:numRef>
                <c:f>Benchmarks!$E$33:$F$33</c:f>
                <c:numCache>
                  <c:formatCode>General</c:formatCode>
                  <c:ptCount val="2"/>
                  <c:pt idx="0">
                    <c:v>76.315447322281898</c:v>
                  </c:pt>
                  <c:pt idx="1">
                    <c:v>15.701910711757339</c:v>
                  </c:pt>
                </c:numCache>
              </c:numRef>
            </c:plus>
            <c:minus>
              <c:numRef>
                <c:f>Benchmarks!$E$33:$F$33</c:f>
                <c:numCache>
                  <c:formatCode>General</c:formatCode>
                  <c:ptCount val="2"/>
                  <c:pt idx="0">
                    <c:v>76.315447322281898</c:v>
                  </c:pt>
                  <c:pt idx="1">
                    <c:v>15.701910711757339</c:v>
                  </c:pt>
                </c:numCache>
              </c:numRef>
            </c:minus>
          </c:errBars>
          <c:cat>
            <c:strRef>
              <c:f>Benchmarks!$C$32:$D$32</c:f>
              <c:strCache>
                <c:ptCount val="2"/>
                <c:pt idx="0">
                  <c:v>Application Loading</c:v>
                </c:pt>
                <c:pt idx="1">
                  <c:v>Opening a Folder</c:v>
                </c:pt>
              </c:strCache>
            </c:strRef>
          </c:cat>
          <c:val>
            <c:numRef>
              <c:f>Benchmarks!$C$33:$D$33</c:f>
              <c:numCache>
                <c:formatCode>General</c:formatCode>
                <c:ptCount val="2"/>
                <c:pt idx="0">
                  <c:v>291.05</c:v>
                </c:pt>
                <c:pt idx="1">
                  <c:v>155.5</c:v>
                </c:pt>
              </c:numCache>
            </c:numRef>
          </c:val>
        </c:ser>
        <c:ser>
          <c:idx val="1"/>
          <c:order val="1"/>
          <c:tx>
            <c:v>Secured Private Methods</c:v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1"/>
            <c:plus>
              <c:numRef>
                <c:f>Benchmarks!$E$34:$F$34</c:f>
                <c:numCache>
                  <c:formatCode>General</c:formatCode>
                  <c:ptCount val="2"/>
                  <c:pt idx="0">
                    <c:v>53.691223677617884</c:v>
                  </c:pt>
                  <c:pt idx="1">
                    <c:v>5.4671747731346052</c:v>
                  </c:pt>
                </c:numCache>
              </c:numRef>
            </c:plus>
            <c:minus>
              <c:numRef>
                <c:f>Benchmarks!$E$34:$F$34</c:f>
                <c:numCache>
                  <c:formatCode>General</c:formatCode>
                  <c:ptCount val="2"/>
                  <c:pt idx="0">
                    <c:v>53.691223677617884</c:v>
                  </c:pt>
                  <c:pt idx="1">
                    <c:v>5.4671747731346052</c:v>
                  </c:pt>
                </c:numCache>
              </c:numRef>
            </c:minus>
          </c:errBars>
          <c:cat>
            <c:strRef>
              <c:f>Benchmarks!$C$32:$D$32</c:f>
              <c:strCache>
                <c:ptCount val="2"/>
                <c:pt idx="0">
                  <c:v>Application Loading</c:v>
                </c:pt>
                <c:pt idx="1">
                  <c:v>Opening a Folder</c:v>
                </c:pt>
              </c:strCache>
            </c:strRef>
          </c:cat>
          <c:val>
            <c:numRef>
              <c:f>Benchmarks!$C$34:$D$34</c:f>
              <c:numCache>
                <c:formatCode>General</c:formatCode>
                <c:ptCount val="2"/>
                <c:pt idx="0">
                  <c:v>297.45</c:v>
                </c:pt>
                <c:pt idx="1">
                  <c:v>156.9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26272"/>
        <c:axId val="80732160"/>
      </c:barChart>
      <c:catAx>
        <c:axId val="80726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0732160"/>
        <c:crosses val="autoZero"/>
        <c:auto val="1"/>
        <c:lblAlgn val="ctr"/>
        <c:lblOffset val="100"/>
        <c:noMultiLvlLbl val="0"/>
      </c:catAx>
      <c:valAx>
        <c:axId val="8073216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  <a:alpha val="55000"/>
                </a:sys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Runtime (ms)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0726272"/>
        <c:crosses val="autoZero"/>
        <c:crossBetween val="between"/>
        <c:majorUnit val="100"/>
      </c:valAx>
    </c:plotArea>
    <c:legend>
      <c:legendPos val="t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Sheet1!$B$39</c:f>
              <c:strCache>
                <c:ptCount val="1"/>
                <c:pt idx="0">
                  <c:v>MSN</c:v>
                </c:pt>
              </c:strCache>
            </c:strRef>
          </c:tx>
          <c:invertIfNegative val="0"/>
          <c:dLbls>
            <c:spPr>
              <a:solidFill>
                <a:sysClr val="window" lastClr="FFFFFF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Sheet1!$C$38:$F$38</c:f>
              <c:strCache>
                <c:ptCount val="4"/>
                <c:pt idx="0">
                  <c:v>ConScript</c:v>
                </c:pt>
                <c:pt idx="1">
                  <c:v>Docomo</c:v>
                </c:pt>
                <c:pt idx="2">
                  <c:v>Caja</c:v>
                </c:pt>
                <c:pt idx="3">
                  <c:v>Sandbox</c:v>
                </c:pt>
              </c:strCache>
            </c:strRef>
          </c:cat>
          <c:val>
            <c:numRef>
              <c:f>Sheet1!$C$39:$F$39</c:f>
              <c:numCache>
                <c:formatCode>#,##0.0</c:formatCode>
                <c:ptCount val="4"/>
                <c:pt idx="0">
                  <c:v>1</c:v>
                </c:pt>
                <c:pt idx="1">
                  <c:v>1.6685393258426959</c:v>
                </c:pt>
                <c:pt idx="2">
                  <c:v>4.8379629629629628</c:v>
                </c:pt>
                <c:pt idx="3">
                  <c:v>1.151925925925926</c:v>
                </c:pt>
              </c:numCache>
            </c:numRef>
          </c:val>
        </c:ser>
        <c:ser>
          <c:idx val="0"/>
          <c:order val="1"/>
          <c:tx>
            <c:strRef>
              <c:f>Sheet1!$B$40</c:f>
              <c:strCache>
                <c:ptCount val="1"/>
                <c:pt idx="0">
                  <c:v>GMail</c:v>
                </c:pt>
              </c:strCache>
            </c:strRef>
          </c:tx>
          <c:invertIfNegative val="0"/>
          <c:dLbls>
            <c:spPr>
              <a:solidFill>
                <a:sysClr val="window" lastClr="FFFFFF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Sheet1!$C$38:$F$38</c:f>
              <c:strCache>
                <c:ptCount val="4"/>
                <c:pt idx="0">
                  <c:v>ConScript</c:v>
                </c:pt>
                <c:pt idx="1">
                  <c:v>Docomo</c:v>
                </c:pt>
                <c:pt idx="2">
                  <c:v>Caja</c:v>
                </c:pt>
                <c:pt idx="3">
                  <c:v>Sandbox</c:v>
                </c:pt>
              </c:strCache>
            </c:strRef>
          </c:cat>
          <c:val>
            <c:numRef>
              <c:f>Sheet1!$C$40:$F$40</c:f>
              <c:numCache>
                <c:formatCode>#,##0.0</c:formatCode>
                <c:ptCount val="4"/>
                <c:pt idx="0">
                  <c:v>1</c:v>
                </c:pt>
                <c:pt idx="1">
                  <c:v>1.4736842105263148</c:v>
                </c:pt>
                <c:pt idx="2">
                  <c:v>3.8874299719887961</c:v>
                </c:pt>
                <c:pt idx="3">
                  <c:v>10.416666666666671</c:v>
                </c:pt>
              </c:numCache>
            </c:numRef>
          </c:val>
        </c:ser>
        <c:ser>
          <c:idx val="1"/>
          <c:order val="2"/>
          <c:tx>
            <c:strRef>
              <c:f>Sheet1!$B$41</c:f>
              <c:strCache>
                <c:ptCount val="1"/>
                <c:pt idx="0">
                  <c:v>Google Maps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Sheet1!$C$38:$F$38</c:f>
              <c:strCache>
                <c:ptCount val="4"/>
                <c:pt idx="0">
                  <c:v>ConScript</c:v>
                </c:pt>
                <c:pt idx="1">
                  <c:v>Docomo</c:v>
                </c:pt>
                <c:pt idx="2">
                  <c:v>Caja</c:v>
                </c:pt>
                <c:pt idx="3">
                  <c:v>Sandbox</c:v>
                </c:pt>
              </c:strCache>
            </c:strRef>
          </c:cat>
          <c:val>
            <c:numRef>
              <c:f>Sheet1!$C$41:$F$41</c:f>
              <c:numCache>
                <c:formatCode>#,##0.0</c:formatCode>
                <c:ptCount val="4"/>
                <c:pt idx="0">
                  <c:v>1</c:v>
                </c:pt>
                <c:pt idx="1">
                  <c:v>1.4530303030303029</c:v>
                </c:pt>
                <c:pt idx="2">
                  <c:v>4.3936025215094956</c:v>
                </c:pt>
                <c:pt idx="3">
                  <c:v>1.466040548598688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48704"/>
        <c:axId val="90250240"/>
      </c:barChart>
      <c:catAx>
        <c:axId val="90248704"/>
        <c:scaling>
          <c:orientation val="minMax"/>
        </c:scaling>
        <c:delete val="0"/>
        <c:axPos val="b"/>
        <c:majorTickMark val="out"/>
        <c:minorTickMark val="none"/>
        <c:tickLblPos val="nextTo"/>
        <c:crossAx val="90250240"/>
        <c:crosses val="autoZero"/>
        <c:auto val="1"/>
        <c:lblAlgn val="ctr"/>
        <c:lblOffset val="100"/>
        <c:noMultiLvlLbl val="0"/>
      </c:catAx>
      <c:valAx>
        <c:axId val="9025024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1"/>
        <c:majorTickMark val="out"/>
        <c:minorTickMark val="none"/>
        <c:tickLblPos val="nextTo"/>
        <c:crossAx val="90248704"/>
        <c:crosses val="autoZero"/>
        <c:crossBetween val="between"/>
        <c:majorUnit val="1"/>
        <c:minorUnit val="1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400481189851302E-2"/>
          <c:y val="0.12678985691304698"/>
          <c:w val="0.89904396325459313"/>
          <c:h val="0.37542398546335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micro!$G$27</c:f>
              <c:strCache>
                <c:ptCount val="1"/>
                <c:pt idx="0">
                  <c:v>wrap</c:v>
                </c:pt>
              </c:strCache>
            </c:strRef>
          </c:tx>
          <c:invertIfNegative val="0"/>
          <c:cat>
            <c:strRef>
              <c:f>micro!$F$28:$F$34</c:f>
              <c:strCache>
                <c:ptCount val="7"/>
                <c:pt idx="0">
                  <c:v>Math.tan(5)</c:v>
                </c:pt>
                <c:pt idx="1">
                  <c:v>eval("1")</c:v>
                </c:pt>
                <c:pt idx="2">
                  <c:v>eval("if (true) true; false")</c:v>
                </c:pt>
                <c:pt idx="3">
                  <c:v>document.getElementsByTagName("div")</c:v>
                </c:pt>
                <c:pt idx="4">
                  <c:v>document.createElement("div");</c:v>
                </c:pt>
                <c:pt idx="5">
                  <c:v>function () {}  10x more iterations</c:v>
                </c:pt>
                <c:pt idx="6">
                  <c:v>add1(1) 10x more iterations</c:v>
                </c:pt>
              </c:strCache>
            </c:strRef>
          </c:cat>
          <c:val>
            <c:numRef>
              <c:f>micro!$G$28:$G$34</c:f>
              <c:numCache>
                <c:formatCode>General</c:formatCode>
                <c:ptCount val="7"/>
                <c:pt idx="0">
                  <c:v>1.3666666666666671</c:v>
                </c:pt>
                <c:pt idx="1">
                  <c:v>1.5279720279720279</c:v>
                </c:pt>
                <c:pt idx="2">
                  <c:v>2.9299363057324843</c:v>
                </c:pt>
                <c:pt idx="3">
                  <c:v>5.5670103092783485</c:v>
                </c:pt>
                <c:pt idx="4">
                  <c:v>4.6260869565217373</c:v>
                </c:pt>
                <c:pt idx="5">
                  <c:v>3.8582677165354333</c:v>
                </c:pt>
                <c:pt idx="6">
                  <c:v>4.0406091370558377</c:v>
                </c:pt>
              </c:numCache>
            </c:numRef>
          </c:val>
        </c:ser>
        <c:ser>
          <c:idx val="1"/>
          <c:order val="1"/>
          <c:tx>
            <c:strRef>
              <c:f>micro!$H$27</c:f>
              <c:strCache>
                <c:ptCount val="1"/>
                <c:pt idx="0">
                  <c:v>bless</c:v>
                </c:pt>
              </c:strCache>
            </c:strRef>
          </c:tx>
          <c:invertIfNegative val="0"/>
          <c:cat>
            <c:strRef>
              <c:f>micro!$F$28:$F$34</c:f>
              <c:strCache>
                <c:ptCount val="7"/>
                <c:pt idx="0">
                  <c:v>Math.tan(5)</c:v>
                </c:pt>
                <c:pt idx="1">
                  <c:v>eval("1")</c:v>
                </c:pt>
                <c:pt idx="2">
                  <c:v>eval("if (true) true; false")</c:v>
                </c:pt>
                <c:pt idx="3">
                  <c:v>document.getElementsByTagName("div")</c:v>
                </c:pt>
                <c:pt idx="4">
                  <c:v>document.createElement("div");</c:v>
                </c:pt>
                <c:pt idx="5">
                  <c:v>function () {}  10x more iterations</c:v>
                </c:pt>
                <c:pt idx="6">
                  <c:v>add1(1) 10x more iterations</c:v>
                </c:pt>
              </c:strCache>
            </c:strRef>
          </c:cat>
          <c:val>
            <c:numRef>
              <c:f>micro!$H$28:$H$34</c:f>
              <c:numCache>
                <c:formatCode>General</c:formatCode>
                <c:ptCount val="7"/>
                <c:pt idx="0">
                  <c:v>2.155555555555555</c:v>
                </c:pt>
                <c:pt idx="1">
                  <c:v>1.4720279720279719</c:v>
                </c:pt>
                <c:pt idx="2">
                  <c:v>1.7961783439490451</c:v>
                </c:pt>
                <c:pt idx="3">
                  <c:v>1.3092783505154637</c:v>
                </c:pt>
                <c:pt idx="4">
                  <c:v>1.2</c:v>
                </c:pt>
                <c:pt idx="5">
                  <c:v>1.0629921259842521</c:v>
                </c:pt>
                <c:pt idx="6">
                  <c:v>1.0710659898477162</c:v>
                </c:pt>
              </c:numCache>
            </c:numRef>
          </c:val>
        </c:ser>
        <c:ser>
          <c:idx val="2"/>
          <c:order val="2"/>
          <c:tx>
            <c:strRef>
              <c:f>micro!$I$27</c:f>
              <c:strCache>
                <c:ptCount val="1"/>
                <c:pt idx="0">
                  <c:v>autobless</c:v>
                </c:pt>
              </c:strCache>
            </c:strRef>
          </c:tx>
          <c:invertIfNegative val="0"/>
          <c:cat>
            <c:strRef>
              <c:f>micro!$F$28:$F$34</c:f>
              <c:strCache>
                <c:ptCount val="7"/>
                <c:pt idx="0">
                  <c:v>Math.tan(5)</c:v>
                </c:pt>
                <c:pt idx="1">
                  <c:v>eval("1")</c:v>
                </c:pt>
                <c:pt idx="2">
                  <c:v>eval("if (true) true; false")</c:v>
                </c:pt>
                <c:pt idx="3">
                  <c:v>document.getElementsByTagName("div")</c:v>
                </c:pt>
                <c:pt idx="4">
                  <c:v>document.createElement("div");</c:v>
                </c:pt>
                <c:pt idx="5">
                  <c:v>function () {}  10x more iterations</c:v>
                </c:pt>
                <c:pt idx="6">
                  <c:v>add1(1) 10x more iterations</c:v>
                </c:pt>
              </c:strCache>
            </c:strRef>
          </c:cat>
          <c:val>
            <c:numRef>
              <c:f>micro!$I$28:$I$34</c:f>
              <c:numCache>
                <c:formatCode>General</c:formatCode>
                <c:ptCount val="7"/>
                <c:pt idx="0">
                  <c:v>1.2666666666666671</c:v>
                </c:pt>
                <c:pt idx="1">
                  <c:v>1.3566433566433571</c:v>
                </c:pt>
                <c:pt idx="2">
                  <c:v>1.7197452229299357</c:v>
                </c:pt>
                <c:pt idx="3">
                  <c:v>1.1958762886597938</c:v>
                </c:pt>
                <c:pt idx="4">
                  <c:v>1.1043478260869575</c:v>
                </c:pt>
                <c:pt idx="5">
                  <c:v>1.018372703412074</c:v>
                </c:pt>
                <c:pt idx="6">
                  <c:v>1.0279187817258879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112640"/>
        <c:axId val="98114176"/>
      </c:barChart>
      <c:catAx>
        <c:axId val="98112640"/>
        <c:scaling>
          <c:orientation val="minMax"/>
        </c:scaling>
        <c:delete val="0"/>
        <c:axPos val="b"/>
        <c:majorTickMark val="out"/>
        <c:minorTickMark val="none"/>
        <c:tickLblPos val="nextTo"/>
        <c:crossAx val="98114176"/>
        <c:crosses val="autoZero"/>
        <c:auto val="1"/>
        <c:lblAlgn val="ctr"/>
        <c:lblOffset val="100"/>
        <c:noMultiLvlLbl val="0"/>
      </c:catAx>
      <c:valAx>
        <c:axId val="98114176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11264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86368173248502"/>
          <c:y val="0.16727328265001401"/>
          <c:w val="0.7388982876452691"/>
          <c:h val="0.48401032751340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macro!$A$45</c:f>
              <c:strCache>
                <c:ptCount val="1"/>
                <c:pt idx="0">
                  <c:v>ConScript</c:v>
                </c:pt>
              </c:strCache>
            </c:strRef>
          </c:tx>
          <c:spPr>
            <a:solidFill>
              <a:srgbClr xmlns:mc="http://schemas.openxmlformats.org/markup-compatibility/2006" xmlns:a14="http://schemas.microsoft.com/office/drawing/2010/main" val="0070C0" mc:Ignorable=""/>
            </a:solidFill>
            <a:ln w="22225">
              <a:solidFill>
                <a:prstClr val="black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macro!$B$44:$D$44</c:f>
              <c:strCache>
                <c:ptCount val="3"/>
                <c:pt idx="0">
                  <c:v>Google Maps (183ms)</c:v>
                </c:pt>
                <c:pt idx="1">
                  <c:v>MSN (439ms)</c:v>
                </c:pt>
                <c:pt idx="2">
                  <c:v>GMail (736ms)</c:v>
                </c:pt>
              </c:strCache>
            </c:strRef>
          </c:cat>
          <c:val>
            <c:numRef>
              <c:f>macro!$B$45:$D$45</c:f>
              <c:numCache>
                <c:formatCode>0%</c:formatCode>
                <c:ptCount val="3"/>
                <c:pt idx="0">
                  <c:v>6.8120725336118529E-2</c:v>
                </c:pt>
                <c:pt idx="1">
                  <c:v>5.3012234542162513E-3</c:v>
                </c:pt>
                <c:pt idx="2">
                  <c:v>-4.2254360492040011E-3</c:v>
                </c:pt>
              </c:numCache>
            </c:numRef>
          </c:val>
        </c:ser>
        <c:ser>
          <c:idx val="1"/>
          <c:order val="1"/>
          <c:tx>
            <c:strRef>
              <c:f>macro!$A$46</c:f>
              <c:strCache>
                <c:ptCount val="1"/>
                <c:pt idx="0">
                  <c:v>DoCoMo (JavaScript rewriting)</c:v>
                </c:pt>
              </c:strCache>
            </c:strRef>
          </c:tx>
          <c:spPr>
            <a:solidFill>
              <a:srgbClr xmlns:mc="http://schemas.openxmlformats.org/markup-compatibility/2006" xmlns:a14="http://schemas.microsoft.com/office/drawing/2010/main" val="FF0000" mc:Ignorable=""/>
            </a:solidFill>
            <a:ln w="22225"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macro!$B$44:$D$44</c:f>
              <c:strCache>
                <c:ptCount val="3"/>
                <c:pt idx="0">
                  <c:v>Google Maps (183ms)</c:v>
                </c:pt>
                <c:pt idx="1">
                  <c:v>MSN (439ms)</c:v>
                </c:pt>
                <c:pt idx="2">
                  <c:v>GMail (736ms)</c:v>
                </c:pt>
              </c:strCache>
            </c:strRef>
          </c:cat>
          <c:val>
            <c:numRef>
              <c:f>macro!$B$46:$D$46</c:f>
              <c:numCache>
                <c:formatCode>0%</c:formatCode>
                <c:ptCount val="3"/>
                <c:pt idx="0">
                  <c:v>0.30000000000000004</c:v>
                </c:pt>
                <c:pt idx="1">
                  <c:v>0.73000000000000009</c:v>
                </c:pt>
                <c:pt idx="2">
                  <c:v>0.63000000000000012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136832"/>
        <c:axId val="98138368"/>
      </c:barChart>
      <c:catAx>
        <c:axId val="98136832"/>
        <c:scaling>
          <c:orientation val="minMax"/>
        </c:scaling>
        <c:delete val="0"/>
        <c:axPos val="b"/>
        <c:majorTickMark val="out"/>
        <c:minorTickMark val="none"/>
        <c:tickLblPos val="nextTo"/>
        <c:crossAx val="98138368"/>
        <c:crosses val="autoZero"/>
        <c:auto val="1"/>
        <c:lblAlgn val="ctr"/>
        <c:lblOffset val="100"/>
        <c:noMultiLvlLbl val="0"/>
      </c:catAx>
      <c:valAx>
        <c:axId val="98138368"/>
        <c:scaling>
          <c:orientation val="minMax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Runtime overhead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9813683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Uninstrumented</c:v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1"/>
            <c:plus>
              <c:numRef>
                <c:f>Benchmarks!$E$33:$F$33</c:f>
                <c:numCache>
                  <c:formatCode>General</c:formatCode>
                  <c:ptCount val="2"/>
                  <c:pt idx="0">
                    <c:v>76.315447322281841</c:v>
                  </c:pt>
                  <c:pt idx="1">
                    <c:v>15.701910711757339</c:v>
                  </c:pt>
                </c:numCache>
              </c:numRef>
            </c:plus>
            <c:minus>
              <c:numRef>
                <c:f>Benchmarks!$E$33:$F$33</c:f>
                <c:numCache>
                  <c:formatCode>General</c:formatCode>
                  <c:ptCount val="2"/>
                  <c:pt idx="0">
                    <c:v>76.315447322281841</c:v>
                  </c:pt>
                  <c:pt idx="1">
                    <c:v>15.701910711757339</c:v>
                  </c:pt>
                </c:numCache>
              </c:numRef>
            </c:minus>
          </c:errBars>
          <c:cat>
            <c:strRef>
              <c:f>Benchmarks!$C$32:$D$32</c:f>
              <c:strCache>
                <c:ptCount val="2"/>
                <c:pt idx="0">
                  <c:v>Application Loading</c:v>
                </c:pt>
                <c:pt idx="1">
                  <c:v>Opening a Folder</c:v>
                </c:pt>
              </c:strCache>
            </c:strRef>
          </c:cat>
          <c:val>
            <c:numRef>
              <c:f>Benchmarks!$C$33:$D$33</c:f>
              <c:numCache>
                <c:formatCode>General</c:formatCode>
                <c:ptCount val="2"/>
                <c:pt idx="0">
                  <c:v>291.05</c:v>
                </c:pt>
                <c:pt idx="1">
                  <c:v>155.5</c:v>
                </c:pt>
              </c:numCache>
            </c:numRef>
          </c:val>
        </c:ser>
        <c:ser>
          <c:idx val="1"/>
          <c:order val="1"/>
          <c:tx>
            <c:v>Secured Private Methods</c:v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1"/>
            <c:plus>
              <c:numRef>
                <c:f>Benchmarks!$E$34:$F$34</c:f>
                <c:numCache>
                  <c:formatCode>General</c:formatCode>
                  <c:ptCount val="2"/>
                  <c:pt idx="0">
                    <c:v>53.691223677617863</c:v>
                  </c:pt>
                  <c:pt idx="1">
                    <c:v>5.4671747731346052</c:v>
                  </c:pt>
                </c:numCache>
              </c:numRef>
            </c:plus>
            <c:minus>
              <c:numRef>
                <c:f>Benchmarks!$E$34:$F$34</c:f>
                <c:numCache>
                  <c:formatCode>General</c:formatCode>
                  <c:ptCount val="2"/>
                  <c:pt idx="0">
                    <c:v>53.691223677617863</c:v>
                  </c:pt>
                  <c:pt idx="1">
                    <c:v>5.4671747731346052</c:v>
                  </c:pt>
                </c:numCache>
              </c:numRef>
            </c:minus>
          </c:errBars>
          <c:cat>
            <c:strRef>
              <c:f>Benchmarks!$C$32:$D$32</c:f>
              <c:strCache>
                <c:ptCount val="2"/>
                <c:pt idx="0">
                  <c:v>Application Loading</c:v>
                </c:pt>
                <c:pt idx="1">
                  <c:v>Opening a Folder</c:v>
                </c:pt>
              </c:strCache>
            </c:strRef>
          </c:cat>
          <c:val>
            <c:numRef>
              <c:f>Benchmarks!$C$34:$D$34</c:f>
              <c:numCache>
                <c:formatCode>General</c:formatCode>
                <c:ptCount val="2"/>
                <c:pt idx="0">
                  <c:v>297.45</c:v>
                </c:pt>
                <c:pt idx="1">
                  <c:v>156.9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170368"/>
        <c:axId val="98171904"/>
      </c:barChart>
      <c:catAx>
        <c:axId val="98170368"/>
        <c:scaling>
          <c:orientation val="minMax"/>
        </c:scaling>
        <c:delete val="0"/>
        <c:axPos val="b"/>
        <c:majorTickMark val="out"/>
        <c:minorTickMark val="none"/>
        <c:tickLblPos val="nextTo"/>
        <c:crossAx val="98171904"/>
        <c:crosses val="autoZero"/>
        <c:auto val="1"/>
        <c:lblAlgn val="ctr"/>
        <c:lblOffset val="100"/>
        <c:noMultiLvlLbl val="0"/>
      </c:catAx>
      <c:valAx>
        <c:axId val="9817190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  <a:alpha val="55000"/>
                </a:sys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Runtime (ms)</a:t>
                </a:r>
              </a:p>
            </c:rich>
          </c:tx>
          <c:layout>
            <c:manualLayout>
              <c:xMode val="edge"/>
              <c:yMode val="edge"/>
              <c:x val="6.7708333333333301E-2"/>
              <c:y val="0.288194544726885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8170368"/>
        <c:crosses val="autoZero"/>
        <c:crossBetween val="between"/>
        <c:majorUnit val="100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9-12T22:56:53.479" idx="1">
    <p:pos x="5029" y="268"/>
    <p:text>You only support two cases, function advice and script loading advice. There's no need to mention others here. 
Please add synax examples of both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9-12T22:57:57.803" idx="2">
    <p:pos x="10" y="10"/>
    <p:text/>
  </p:cm>
  <p:cm authorId="0" dt="2009-09-12T22:58:19.606" idx="3">
    <p:pos x="347" y="24"/>
    <p:text>Once again, you haven't implemented type inference. 
You can only say that you've hand-checked the policies we use.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9-12T22:59:05.572" idx="4">
    <p:pos x="18" y="10"/>
    <p:text>We don't guarantee it. All you can say is that we believe it's not detectable. Proof is future work.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9-12T23:00:10.938" idx="5">
    <p:pos x="10" y="10"/>
    <p:text>Why are you showing Yelp here where it's other applications you are applying it to?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9-12T23:04:32.205" idx="6">
    <p:pos x="10" y="10"/>
    <p:text>I assume this is hidden?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3D8C0-FA8A-4985-BDDE-052328DBF08E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7708F3-30FF-440C-8FF2-5927B3652AEC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Calibri" pitchFamily="34" charset="0"/>
            </a:rPr>
            <a:t>Can’t trust other people’s code</a:t>
          </a:r>
          <a:endParaRPr lang="en-US" sz="2000" dirty="0">
            <a:solidFill>
              <a:schemeClr val="tx1"/>
            </a:solidFill>
          </a:endParaRPr>
        </a:p>
      </dgm:t>
    </dgm:pt>
    <dgm:pt modelId="{216BBEFE-E21C-457E-835B-8B61FB56B23A}" type="parTrans" cxnId="{D30400E9-FA8B-44C2-BADC-F1AB834C789B}">
      <dgm:prSet/>
      <dgm:spPr/>
      <dgm:t>
        <a:bodyPr/>
        <a:lstStyle/>
        <a:p>
          <a:endParaRPr lang="en-US"/>
        </a:p>
      </dgm:t>
    </dgm:pt>
    <dgm:pt modelId="{8EAC445A-71EC-4FFF-A2B9-42D0FD45EA50}" type="sibTrans" cxnId="{D30400E9-FA8B-44C2-BADC-F1AB834C789B}">
      <dgm:prSet/>
      <dgm:spPr/>
      <dgm:t>
        <a:bodyPr/>
        <a:lstStyle/>
        <a:p>
          <a:endParaRPr lang="en-US"/>
        </a:p>
      </dgm:t>
    </dgm:pt>
    <dgm:pt modelId="{2332F544-8901-431F-99FE-B988C24992E5}">
      <dgm:prSet phldrT="[Text]"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  <a:latin typeface="Calibri" pitchFamily="34" charset="0"/>
            </a:rPr>
            <a:t>Mash-ups</a:t>
          </a:r>
          <a:endParaRPr lang="en-US" sz="3600" dirty="0">
            <a:solidFill>
              <a:schemeClr val="tx1"/>
            </a:solidFill>
          </a:endParaRPr>
        </a:p>
      </dgm:t>
    </dgm:pt>
    <dgm:pt modelId="{68F9F12E-E1F2-4D5C-BAC4-323DB966E20D}" type="parTrans" cxnId="{0AC9F990-972F-40D3-BE4C-2C547B6CA3EE}">
      <dgm:prSet/>
      <dgm:spPr/>
      <dgm:t>
        <a:bodyPr/>
        <a:lstStyle/>
        <a:p>
          <a:endParaRPr lang="en-US"/>
        </a:p>
      </dgm:t>
    </dgm:pt>
    <dgm:pt modelId="{BD64310B-85BC-44C9-8AC7-4E28B9F57BE5}" type="sibTrans" cxnId="{0AC9F990-972F-40D3-BE4C-2C547B6CA3EE}">
      <dgm:prSet/>
      <dgm:spPr/>
      <dgm:t>
        <a:bodyPr/>
        <a:lstStyle/>
        <a:p>
          <a:endParaRPr lang="en-US"/>
        </a:p>
      </dgm:t>
    </dgm:pt>
    <dgm:pt modelId="{6835BDB5-74C5-441D-876E-539B0A48A243}" type="pres">
      <dgm:prSet presAssocID="{24E3D8C0-FA8A-4985-BDDE-052328DBF0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81DBF-8ABE-42EF-8BBE-7ACB51F6C4D9}" type="pres">
      <dgm:prSet presAssocID="{FA7708F3-30FF-440C-8FF2-5927B3652AEC}" presName="dummy" presStyleCnt="0"/>
      <dgm:spPr/>
    </dgm:pt>
    <dgm:pt modelId="{553637AE-67B0-4DDB-8CB7-9FCCD704673B}" type="pres">
      <dgm:prSet presAssocID="{FA7708F3-30FF-440C-8FF2-5927B3652AEC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13DCA-41B0-4912-AED8-F7B2EE49F6B9}" type="pres">
      <dgm:prSet presAssocID="{8EAC445A-71EC-4FFF-A2B9-42D0FD45EA50}" presName="sibTrans" presStyleLbl="node1" presStyleIdx="0" presStyleCnt="2"/>
      <dgm:spPr/>
      <dgm:t>
        <a:bodyPr/>
        <a:lstStyle/>
        <a:p>
          <a:endParaRPr lang="en-US"/>
        </a:p>
      </dgm:t>
    </dgm:pt>
    <dgm:pt modelId="{1070C798-10D2-4086-8C26-0EEDC53EC69A}" type="pres">
      <dgm:prSet presAssocID="{2332F544-8901-431F-99FE-B988C24992E5}" presName="dummy" presStyleCnt="0"/>
      <dgm:spPr/>
    </dgm:pt>
    <dgm:pt modelId="{DE188197-2E92-439B-BF82-4065A189DE7A}" type="pres">
      <dgm:prSet presAssocID="{2332F544-8901-431F-99FE-B988C24992E5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94BEA-6E63-4583-AED8-667DEFF9C540}" type="pres">
      <dgm:prSet presAssocID="{BD64310B-85BC-44C9-8AC7-4E28B9F57BE5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D30400E9-FA8B-44C2-BADC-F1AB834C789B}" srcId="{24E3D8C0-FA8A-4985-BDDE-052328DBF08E}" destId="{FA7708F3-30FF-440C-8FF2-5927B3652AEC}" srcOrd="0" destOrd="0" parTransId="{216BBEFE-E21C-457E-835B-8B61FB56B23A}" sibTransId="{8EAC445A-71EC-4FFF-A2B9-42D0FD45EA50}"/>
    <dgm:cxn modelId="{0AC9F990-972F-40D3-BE4C-2C547B6CA3EE}" srcId="{24E3D8C0-FA8A-4985-BDDE-052328DBF08E}" destId="{2332F544-8901-431F-99FE-B988C24992E5}" srcOrd="1" destOrd="0" parTransId="{68F9F12E-E1F2-4D5C-BAC4-323DB966E20D}" sibTransId="{BD64310B-85BC-44C9-8AC7-4E28B9F57BE5}"/>
    <dgm:cxn modelId="{D1BAD2CB-7FE7-4162-A7CE-884D44DAA356}" type="presOf" srcId="{2332F544-8901-431F-99FE-B988C24992E5}" destId="{DE188197-2E92-439B-BF82-4065A189DE7A}" srcOrd="0" destOrd="0" presId="urn:microsoft.com/office/officeart/2005/8/layout/cycle1"/>
    <dgm:cxn modelId="{239DA547-AAFC-42D8-828D-23273203F309}" type="presOf" srcId="{8EAC445A-71EC-4FFF-A2B9-42D0FD45EA50}" destId="{53513DCA-41B0-4912-AED8-F7B2EE49F6B9}" srcOrd="0" destOrd="0" presId="urn:microsoft.com/office/officeart/2005/8/layout/cycle1"/>
    <dgm:cxn modelId="{4F6152F9-BE8A-45D0-9728-3FADBA1C9BCA}" type="presOf" srcId="{BD64310B-85BC-44C9-8AC7-4E28B9F57BE5}" destId="{40494BEA-6E63-4583-AED8-667DEFF9C540}" srcOrd="0" destOrd="0" presId="urn:microsoft.com/office/officeart/2005/8/layout/cycle1"/>
    <dgm:cxn modelId="{ED8A5FBF-7C39-49A0-AE23-16DD4DE5352E}" type="presOf" srcId="{FA7708F3-30FF-440C-8FF2-5927B3652AEC}" destId="{553637AE-67B0-4DDB-8CB7-9FCCD704673B}" srcOrd="0" destOrd="0" presId="urn:microsoft.com/office/officeart/2005/8/layout/cycle1"/>
    <dgm:cxn modelId="{7180B017-336E-4537-A8D6-0C8D1E57DC42}" type="presOf" srcId="{24E3D8C0-FA8A-4985-BDDE-052328DBF08E}" destId="{6835BDB5-74C5-441D-876E-539B0A48A243}" srcOrd="0" destOrd="0" presId="urn:microsoft.com/office/officeart/2005/8/layout/cycle1"/>
    <dgm:cxn modelId="{9C635D07-91CE-46E9-86A2-BEBDC3FF1A7B}" type="presParOf" srcId="{6835BDB5-74C5-441D-876E-539B0A48A243}" destId="{6AA81DBF-8ABE-42EF-8BBE-7ACB51F6C4D9}" srcOrd="0" destOrd="0" presId="urn:microsoft.com/office/officeart/2005/8/layout/cycle1"/>
    <dgm:cxn modelId="{610D459B-C653-4614-BCDF-9267B8EE0D59}" type="presParOf" srcId="{6835BDB5-74C5-441D-876E-539B0A48A243}" destId="{553637AE-67B0-4DDB-8CB7-9FCCD704673B}" srcOrd="1" destOrd="0" presId="urn:microsoft.com/office/officeart/2005/8/layout/cycle1"/>
    <dgm:cxn modelId="{612BBBBC-A391-4E12-B03E-D427318598A3}" type="presParOf" srcId="{6835BDB5-74C5-441D-876E-539B0A48A243}" destId="{53513DCA-41B0-4912-AED8-F7B2EE49F6B9}" srcOrd="2" destOrd="0" presId="urn:microsoft.com/office/officeart/2005/8/layout/cycle1"/>
    <dgm:cxn modelId="{974DACCB-391A-4C1A-A8A0-770FDA5AD8DE}" type="presParOf" srcId="{6835BDB5-74C5-441D-876E-539B0A48A243}" destId="{1070C798-10D2-4086-8C26-0EEDC53EC69A}" srcOrd="3" destOrd="0" presId="urn:microsoft.com/office/officeart/2005/8/layout/cycle1"/>
    <dgm:cxn modelId="{83B661DF-0468-4A88-963A-B6B9B8E60F04}" type="presParOf" srcId="{6835BDB5-74C5-441D-876E-539B0A48A243}" destId="{DE188197-2E92-439B-BF82-4065A189DE7A}" srcOrd="4" destOrd="0" presId="urn:microsoft.com/office/officeart/2005/8/layout/cycle1"/>
    <dgm:cxn modelId="{04249B3F-D4B4-44BC-8462-E679EA3852EC}" type="presParOf" srcId="{6835BDB5-74C5-441D-876E-539B0A48A243}" destId="{40494BEA-6E63-4583-AED8-667DEFF9C540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27D741-9D68-42C9-9309-1C5388882CB4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2D7DF07-107C-46CC-95A4-7A515531F62A}">
      <dgm:prSet phldrT="[Text]"/>
      <dgm:spPr/>
      <dgm:t>
        <a:bodyPr/>
        <a:lstStyle/>
        <a:p>
          <a:pPr algn="l"/>
          <a:r>
            <a:rPr lang="en-US" dirty="0" smtClean="0"/>
            <a:t>control loading and use of scripts</a:t>
          </a:r>
          <a:endParaRPr lang="en-US" dirty="0"/>
        </a:p>
      </dgm:t>
    </dgm:pt>
    <dgm:pt modelId="{9D8D3E9B-E681-4B41-AA67-FE8990412A58}" type="parTrans" cxnId="{6EE17B8F-41AF-4353-A644-8066793D4AF5}">
      <dgm:prSet/>
      <dgm:spPr/>
      <dgm:t>
        <a:bodyPr/>
        <a:lstStyle/>
        <a:p>
          <a:endParaRPr lang="en-US"/>
        </a:p>
      </dgm:t>
    </dgm:pt>
    <dgm:pt modelId="{80F1C94F-56B9-4F53-A939-DBD383ECF6C2}" type="sibTrans" cxnId="{6EE17B8F-41AF-4353-A644-8066793D4AF5}">
      <dgm:prSet/>
      <dgm:spPr/>
      <dgm:t>
        <a:bodyPr/>
        <a:lstStyle/>
        <a:p>
          <a:endParaRPr lang="en-US"/>
        </a:p>
      </dgm:t>
    </dgm:pt>
    <dgm:pt modelId="{898C1DDF-DAD1-4BB3-8B59-BB6A960D53D1}">
      <dgm:prSet phldrT="[Text]" custT="1"/>
      <dgm:spPr/>
      <dgm:t>
        <a:bodyPr/>
        <a:lstStyle/>
        <a:p>
          <a:pPr algn="l"/>
          <a:r>
            <a:rPr lang="en-US" sz="2600" dirty="0" smtClean="0"/>
            <a:t>express many policies </a:t>
          </a:r>
          <a:r>
            <a:rPr lang="en-US" sz="2600" i="1" dirty="0" smtClean="0"/>
            <a:t>safely</a:t>
          </a:r>
          <a:endParaRPr lang="en-US" sz="2600" dirty="0"/>
        </a:p>
      </dgm:t>
    </dgm:pt>
    <dgm:pt modelId="{574BA9C2-41AF-4D53-9050-A1CD01766534}" type="parTrans" cxnId="{3F98B094-6D9E-44BF-8F40-278EBFDE970C}">
      <dgm:prSet/>
      <dgm:spPr/>
      <dgm:t>
        <a:bodyPr/>
        <a:lstStyle/>
        <a:p>
          <a:endParaRPr lang="en-US"/>
        </a:p>
      </dgm:t>
    </dgm:pt>
    <dgm:pt modelId="{06604ECD-6213-4A08-822E-828125C833FD}" type="sibTrans" cxnId="{3F98B094-6D9E-44BF-8F40-278EBFDE970C}">
      <dgm:prSet/>
      <dgm:spPr/>
      <dgm:t>
        <a:bodyPr/>
        <a:lstStyle/>
        <a:p>
          <a:endParaRPr lang="en-US"/>
        </a:p>
      </dgm:t>
    </dgm:pt>
    <dgm:pt modelId="{75C6CCD1-F227-40EB-B66B-53206F5AA819}">
      <dgm:prSet phldrT="[Text]"/>
      <dgm:spPr/>
      <dgm:t>
        <a:bodyPr/>
        <a:lstStyle/>
        <a:p>
          <a:r>
            <a:rPr lang="en-US" dirty="0" smtClean="0"/>
            <a:t>17 hand-written policies</a:t>
          </a:r>
          <a:endParaRPr lang="en-US" dirty="0"/>
        </a:p>
      </dgm:t>
    </dgm:pt>
    <dgm:pt modelId="{516CF4E6-7E64-4508-8E50-4BCE1F87E071}" type="parTrans" cxnId="{2C26C52E-60D7-41A8-A496-09F1923F354B}">
      <dgm:prSet/>
      <dgm:spPr/>
      <dgm:t>
        <a:bodyPr/>
        <a:lstStyle/>
        <a:p>
          <a:endParaRPr lang="en-US"/>
        </a:p>
      </dgm:t>
    </dgm:pt>
    <dgm:pt modelId="{6250108A-478E-4D4B-B0F7-BDF785042EE6}" type="sibTrans" cxnId="{2C26C52E-60D7-41A8-A496-09F1923F354B}">
      <dgm:prSet/>
      <dgm:spPr/>
      <dgm:t>
        <a:bodyPr/>
        <a:lstStyle/>
        <a:p>
          <a:endParaRPr lang="en-US"/>
        </a:p>
      </dgm:t>
    </dgm:pt>
    <dgm:pt modelId="{DA184BAA-0903-453E-BFD8-D568A126F18E}">
      <dgm:prSet phldrT="[Text]"/>
      <dgm:spPr/>
      <dgm:t>
        <a:bodyPr/>
        <a:lstStyle/>
        <a:p>
          <a:pPr algn="l"/>
          <a:r>
            <a:rPr lang="en-US" dirty="0" smtClean="0"/>
            <a:t>browser support</a:t>
          </a:r>
          <a:endParaRPr lang="en-US" dirty="0"/>
        </a:p>
      </dgm:t>
    </dgm:pt>
    <dgm:pt modelId="{EBA030C6-3991-4767-BE3C-2BC40C9ABE23}" type="parTrans" cxnId="{B4F5B5CD-1589-4DB2-9B97-BBD52ADE85D4}">
      <dgm:prSet/>
      <dgm:spPr/>
      <dgm:t>
        <a:bodyPr/>
        <a:lstStyle/>
        <a:p>
          <a:endParaRPr lang="en-US"/>
        </a:p>
      </dgm:t>
    </dgm:pt>
    <dgm:pt modelId="{B2E7D2CA-D7FD-412C-9CCC-523C7D0F6559}" type="sibTrans" cxnId="{B4F5B5CD-1589-4DB2-9B97-BBD52ADE85D4}">
      <dgm:prSet/>
      <dgm:spPr/>
      <dgm:t>
        <a:bodyPr/>
        <a:lstStyle/>
        <a:p>
          <a:endParaRPr lang="en-US"/>
        </a:p>
      </dgm:t>
    </dgm:pt>
    <dgm:pt modelId="{2E343018-C3D5-46FD-BA02-4209055B9669}">
      <dgm:prSet phldrT="[Text]"/>
      <dgm:spPr/>
      <dgm:t>
        <a:bodyPr/>
        <a:lstStyle/>
        <a:p>
          <a:r>
            <a:rPr lang="en-US" dirty="0" smtClean="0"/>
            <a:t>built into IE 8 JavaScript interpreter</a:t>
          </a:r>
          <a:endParaRPr lang="en-US" dirty="0"/>
        </a:p>
      </dgm:t>
    </dgm:pt>
    <dgm:pt modelId="{13772253-7E02-4B05-9725-2EE07C2E701C}" type="parTrans" cxnId="{5DCC27C4-ADE1-4909-8F6D-526A1DDAF8A5}">
      <dgm:prSet/>
      <dgm:spPr/>
      <dgm:t>
        <a:bodyPr/>
        <a:lstStyle/>
        <a:p>
          <a:endParaRPr lang="en-US"/>
        </a:p>
      </dgm:t>
    </dgm:pt>
    <dgm:pt modelId="{C35514C6-328C-4A71-B9E6-2873A2CF733A}" type="sibTrans" cxnId="{5DCC27C4-ADE1-4909-8F6D-526A1DDAF8A5}">
      <dgm:prSet/>
      <dgm:spPr/>
      <dgm:t>
        <a:bodyPr/>
        <a:lstStyle/>
        <a:p>
          <a:endParaRPr lang="en-US"/>
        </a:p>
      </dgm:t>
    </dgm:pt>
    <dgm:pt modelId="{F5E1C8FF-CAB5-4F4A-B3D9-B21F54A80339}">
      <dgm:prSet phldrT="[Text]"/>
      <dgm:spPr/>
      <dgm:t>
        <a:bodyPr/>
        <a:lstStyle/>
        <a:p>
          <a:r>
            <a:rPr lang="en-US" dirty="0" smtClean="0"/>
            <a:t>protect benign users</a:t>
          </a:r>
          <a:endParaRPr lang="en-US" dirty="0"/>
        </a:p>
      </dgm:t>
    </dgm:pt>
    <dgm:pt modelId="{A9E5471F-E746-4A67-BA3D-FED55785EC46}" type="parTrans" cxnId="{75B53AA4-DB39-4FE1-9DDE-AAAC9F0165B6}">
      <dgm:prSet/>
      <dgm:spPr/>
      <dgm:t>
        <a:bodyPr/>
        <a:lstStyle/>
        <a:p>
          <a:endParaRPr lang="en-US"/>
        </a:p>
      </dgm:t>
    </dgm:pt>
    <dgm:pt modelId="{8066A2BC-9998-4F1A-85B0-DA0F62F969E3}" type="sibTrans" cxnId="{75B53AA4-DB39-4FE1-9DDE-AAAC9F0165B6}">
      <dgm:prSet/>
      <dgm:spPr/>
      <dgm:t>
        <a:bodyPr/>
        <a:lstStyle/>
        <a:p>
          <a:endParaRPr lang="en-US"/>
        </a:p>
      </dgm:t>
    </dgm:pt>
    <dgm:pt modelId="{4FD03E09-9668-4CEF-9B67-15AC9F62DAF0}">
      <dgm:prSet phldrT="[Text]"/>
      <dgm:spPr/>
      <dgm:t>
        <a:bodyPr/>
        <a:lstStyle/>
        <a:p>
          <a:r>
            <a:rPr lang="en-US" dirty="0" smtClean="0"/>
            <a:t>implemented 2 policy generators</a:t>
          </a:r>
          <a:endParaRPr lang="en-US" dirty="0"/>
        </a:p>
      </dgm:t>
    </dgm:pt>
    <dgm:pt modelId="{AA7DA5FD-8538-4F21-9C59-A555DF9C8653}" type="parTrans" cxnId="{69EF6D1A-7A23-424A-ABDE-FAF6DC1DF78F}">
      <dgm:prSet/>
      <dgm:spPr/>
      <dgm:t>
        <a:bodyPr/>
        <a:lstStyle/>
        <a:p>
          <a:endParaRPr lang="en-US"/>
        </a:p>
      </dgm:t>
    </dgm:pt>
    <dgm:pt modelId="{E2554FEA-57F0-430C-BBC4-5DE459353DCA}" type="sibTrans" cxnId="{69EF6D1A-7A23-424A-ABDE-FAF6DC1DF78F}">
      <dgm:prSet/>
      <dgm:spPr/>
      <dgm:t>
        <a:bodyPr/>
        <a:lstStyle/>
        <a:p>
          <a:endParaRPr lang="en-US"/>
        </a:p>
      </dgm:t>
    </dgm:pt>
    <dgm:pt modelId="{7D051BD1-1B30-7B4D-B4BD-0A1A98D4576D}">
      <dgm:prSet phldrT="[Text]"/>
      <dgm:spPr/>
      <dgm:t>
        <a:bodyPr/>
        <a:lstStyle/>
        <a:p>
          <a:r>
            <a:rPr lang="en-US" dirty="0" smtClean="0"/>
            <a:t>proposed type system to catch common attacks</a:t>
          </a:r>
          <a:endParaRPr lang="en-US" dirty="0"/>
        </a:p>
      </dgm:t>
    </dgm:pt>
    <dgm:pt modelId="{1BEB2C07-A7DD-7248-B9C3-76C0BDC1306E}" type="parTrans" cxnId="{5BBDE768-C933-D147-9398-A4C4EEC9404A}">
      <dgm:prSet/>
      <dgm:spPr/>
      <dgm:t>
        <a:bodyPr/>
        <a:lstStyle/>
        <a:p>
          <a:endParaRPr lang="en-US"/>
        </a:p>
      </dgm:t>
    </dgm:pt>
    <dgm:pt modelId="{78D845DB-E7BD-B84C-AD22-7910DCCA231E}" type="sibTrans" cxnId="{5BBDE768-C933-D147-9398-A4C4EEC9404A}">
      <dgm:prSet/>
      <dgm:spPr/>
      <dgm:t>
        <a:bodyPr/>
        <a:lstStyle/>
        <a:p>
          <a:endParaRPr lang="en-US"/>
        </a:p>
      </dgm:t>
    </dgm:pt>
    <dgm:pt modelId="{9968C289-952C-7D4C-8ED4-7DFC239C488B}">
      <dgm:prSet phldrT="[Text]"/>
      <dgm:spPr/>
      <dgm:t>
        <a:bodyPr/>
        <a:lstStyle/>
        <a:p>
          <a:r>
            <a:rPr lang="en-US" dirty="0" smtClean="0"/>
            <a:t>runtime and space overheads under 1%  (vs. 30-550%)</a:t>
          </a:r>
          <a:endParaRPr lang="en-US" dirty="0"/>
        </a:p>
      </dgm:t>
    </dgm:pt>
    <dgm:pt modelId="{5CB52375-E583-CF4E-858B-548226E7AB27}" type="parTrans" cxnId="{146958E0-2138-CC45-934F-ADE0DCB1D1A8}">
      <dgm:prSet/>
      <dgm:spPr/>
      <dgm:t>
        <a:bodyPr/>
        <a:lstStyle/>
        <a:p>
          <a:endParaRPr lang="en-US"/>
        </a:p>
      </dgm:t>
    </dgm:pt>
    <dgm:pt modelId="{2B352DE8-3129-C24C-A44E-045FA450B6B7}" type="sibTrans" cxnId="{146958E0-2138-CC45-934F-ADE0DCB1D1A8}">
      <dgm:prSet/>
      <dgm:spPr/>
      <dgm:t>
        <a:bodyPr/>
        <a:lstStyle/>
        <a:p>
          <a:endParaRPr lang="en-US"/>
        </a:p>
      </dgm:t>
    </dgm:pt>
    <dgm:pt modelId="{05894BE4-2154-4D51-BD92-F54D7F105A0B}">
      <dgm:prSet phldrT="[Text]"/>
      <dgm:spPr/>
      <dgm:t>
        <a:bodyPr/>
        <a:lstStyle/>
        <a:p>
          <a:r>
            <a:rPr lang="en-US" dirty="0" smtClean="0"/>
            <a:t>correct policies are hard to write</a:t>
          </a:r>
          <a:endParaRPr lang="en-US" dirty="0"/>
        </a:p>
      </dgm:t>
    </dgm:pt>
    <dgm:pt modelId="{4DA8462E-82F6-4544-9BF7-3AB496EF35DE}" type="parTrans" cxnId="{F8C266F3-916F-45C0-A0D5-B6656F6C56B6}">
      <dgm:prSet/>
      <dgm:spPr/>
      <dgm:t>
        <a:bodyPr/>
        <a:lstStyle/>
        <a:p>
          <a:endParaRPr lang="en-US"/>
        </a:p>
      </dgm:t>
    </dgm:pt>
    <dgm:pt modelId="{D5C89A16-2C28-49DF-84D9-B68FBBDC9BAF}" type="sibTrans" cxnId="{F8C266F3-916F-45C0-A0D5-B6656F6C56B6}">
      <dgm:prSet/>
      <dgm:spPr/>
      <dgm:t>
        <a:bodyPr/>
        <a:lstStyle/>
        <a:p>
          <a:endParaRPr lang="en-US"/>
        </a:p>
      </dgm:t>
    </dgm:pt>
    <dgm:pt modelId="{8CEFC524-AD66-408F-867E-1B2ED74F06A8}">
      <dgm:prSet phldrT="[Text]"/>
      <dgm:spPr/>
      <dgm:t>
        <a:bodyPr/>
        <a:lstStyle/>
        <a:p>
          <a:r>
            <a:rPr lang="en-US" dirty="0" smtClean="0"/>
            <a:t>ConScript approach: aspects for security</a:t>
          </a:r>
          <a:endParaRPr lang="en-US" dirty="0"/>
        </a:p>
      </dgm:t>
    </dgm:pt>
    <dgm:pt modelId="{54B9CC03-7B5D-4C20-BC96-866F959B644F}" type="parTrans" cxnId="{79AC8AF0-1D47-4BA3-AF20-8376200EB5B5}">
      <dgm:prSet/>
      <dgm:spPr/>
      <dgm:t>
        <a:bodyPr/>
        <a:lstStyle/>
        <a:p>
          <a:endParaRPr lang="en-US"/>
        </a:p>
      </dgm:t>
    </dgm:pt>
    <dgm:pt modelId="{639DCC74-9F98-4CD9-BA85-F45B2565AE68}" type="sibTrans" cxnId="{79AC8AF0-1D47-4BA3-AF20-8376200EB5B5}">
      <dgm:prSet/>
      <dgm:spPr/>
      <dgm:t>
        <a:bodyPr/>
        <a:lstStyle/>
        <a:p>
          <a:endParaRPr lang="en-US"/>
        </a:p>
      </dgm:t>
    </dgm:pt>
    <dgm:pt modelId="{66AC7699-CB38-6541-B886-49FB121D392D}">
      <dgm:prSet phldrT="[Text]"/>
      <dgm:spPr/>
      <dgm:t>
        <a:bodyPr/>
        <a:lstStyle/>
        <a:p>
          <a:r>
            <a:rPr lang="en-US" dirty="0" smtClean="0"/>
            <a:t>by giving control to hosting site</a:t>
          </a:r>
          <a:endParaRPr lang="en-US" dirty="0"/>
        </a:p>
      </dgm:t>
    </dgm:pt>
    <dgm:pt modelId="{5D0C0EBE-20F1-CD43-9530-236DC5B9F277}" type="parTrans" cxnId="{BCF3DDF5-31DF-7A47-87AF-9125D8C53B8F}">
      <dgm:prSet/>
      <dgm:spPr/>
      <dgm:t>
        <a:bodyPr/>
        <a:lstStyle/>
        <a:p>
          <a:endParaRPr lang="en-US"/>
        </a:p>
      </dgm:t>
    </dgm:pt>
    <dgm:pt modelId="{09ABE1E7-CC97-2643-B659-5A3A1407173B}" type="sibTrans" cxnId="{BCF3DDF5-31DF-7A47-87AF-9125D8C53B8F}">
      <dgm:prSet/>
      <dgm:spPr/>
      <dgm:t>
        <a:bodyPr/>
        <a:lstStyle/>
        <a:p>
          <a:endParaRPr lang="en-US"/>
        </a:p>
      </dgm:t>
    </dgm:pt>
    <dgm:pt modelId="{C52151BB-1DF8-5F46-9C7C-8E4D12C950A1}">
      <dgm:prSet phldrT="[Text]"/>
      <dgm:spPr/>
      <dgm:t>
        <a:bodyPr/>
        <a:lstStyle/>
        <a:p>
          <a:r>
            <a:rPr lang="en-US" dirty="0" smtClean="0"/>
            <a:t>smaller trusted computing base (TCB)</a:t>
          </a:r>
          <a:endParaRPr lang="en-US" dirty="0"/>
        </a:p>
      </dgm:t>
    </dgm:pt>
    <dgm:pt modelId="{1435C3E1-BADD-EF44-9B3C-2C58CCD2DBE2}" type="parTrans" cxnId="{192FB80B-64A1-1E49-B8D7-DD10B46673BC}">
      <dgm:prSet/>
      <dgm:spPr/>
      <dgm:t>
        <a:bodyPr/>
        <a:lstStyle/>
        <a:p>
          <a:endParaRPr lang="en-US"/>
        </a:p>
      </dgm:t>
    </dgm:pt>
    <dgm:pt modelId="{AE991DA3-BC7B-DE4A-AC90-F77F2DB31F93}" type="sibTrans" cxnId="{192FB80B-64A1-1E49-B8D7-DD10B46673BC}">
      <dgm:prSet/>
      <dgm:spPr/>
      <dgm:t>
        <a:bodyPr/>
        <a:lstStyle/>
        <a:p>
          <a:endParaRPr lang="en-US"/>
        </a:p>
      </dgm:t>
    </dgm:pt>
    <dgm:pt modelId="{66F0EB0D-6ADA-4CC2-9402-6253FE38AE45}" type="pres">
      <dgm:prSet presAssocID="{1027D741-9D68-42C9-9309-1C5388882C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CB3BFD-F4AD-47A5-AA23-054F7F71D014}" type="pres">
      <dgm:prSet presAssocID="{52D7DF07-107C-46CC-95A4-7A515531F62A}" presName="linNode" presStyleCnt="0"/>
      <dgm:spPr/>
    </dgm:pt>
    <dgm:pt modelId="{675A881B-E78F-4DC1-8977-D2170EF8CAB4}" type="pres">
      <dgm:prSet presAssocID="{52D7DF07-107C-46CC-95A4-7A515531F62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386F4-1B1A-43E6-A339-8A934ABDDAA5}" type="pres">
      <dgm:prSet presAssocID="{52D7DF07-107C-46CC-95A4-7A515531F62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59932-9C74-42A4-ABA3-9497DCFE0A23}" type="pres">
      <dgm:prSet presAssocID="{80F1C94F-56B9-4F53-A939-DBD383ECF6C2}" presName="sp" presStyleCnt="0"/>
      <dgm:spPr/>
    </dgm:pt>
    <dgm:pt modelId="{0937C13D-9E7E-448B-8F87-F6BF26291E13}" type="pres">
      <dgm:prSet presAssocID="{898C1DDF-DAD1-4BB3-8B59-BB6A960D53D1}" presName="linNode" presStyleCnt="0"/>
      <dgm:spPr/>
    </dgm:pt>
    <dgm:pt modelId="{B4A5D7D8-DE0B-4895-9A0B-6040DC602524}" type="pres">
      <dgm:prSet presAssocID="{898C1DDF-DAD1-4BB3-8B59-BB6A960D53D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738BD-2C3D-4FC6-B728-F530B7E442FD}" type="pres">
      <dgm:prSet presAssocID="{898C1DDF-DAD1-4BB3-8B59-BB6A960D53D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A1ACE-9FDA-4FBA-B08A-37C850AC73D5}" type="pres">
      <dgm:prSet presAssocID="{06604ECD-6213-4A08-822E-828125C833FD}" presName="sp" presStyleCnt="0"/>
      <dgm:spPr/>
    </dgm:pt>
    <dgm:pt modelId="{DEF9D576-40DE-4023-ACD7-118A1A6847DE}" type="pres">
      <dgm:prSet presAssocID="{DA184BAA-0903-453E-BFD8-D568A126F18E}" presName="linNode" presStyleCnt="0"/>
      <dgm:spPr/>
    </dgm:pt>
    <dgm:pt modelId="{19338B7F-7D8D-4749-BB30-15EE95952FDF}" type="pres">
      <dgm:prSet presAssocID="{DA184BAA-0903-453E-BFD8-D568A126F18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5024E-A41F-45C8-8878-F39A463A03C9}" type="pres">
      <dgm:prSet presAssocID="{DA184BAA-0903-453E-BFD8-D568A126F18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3276F2-4910-4A2D-A32F-6A136D545154}" type="presOf" srcId="{7D051BD1-1B30-7B4D-B4BD-0A1A98D4576D}" destId="{9E7738BD-2C3D-4FC6-B728-F530B7E442FD}" srcOrd="0" destOrd="2" presId="urn:microsoft.com/office/officeart/2005/8/layout/vList5"/>
    <dgm:cxn modelId="{BCF3DDF5-31DF-7A47-87AF-9125D8C53B8F}" srcId="{52D7DF07-107C-46CC-95A4-7A515531F62A}" destId="{66AC7699-CB38-6541-B886-49FB121D392D}" srcOrd="1" destOrd="0" parTransId="{5D0C0EBE-20F1-CD43-9530-236DC5B9F277}" sibTransId="{09ABE1E7-CC97-2643-B659-5A3A1407173B}"/>
    <dgm:cxn modelId="{6EE17B8F-41AF-4353-A644-8066793D4AF5}" srcId="{1027D741-9D68-42C9-9309-1C5388882CB4}" destId="{52D7DF07-107C-46CC-95A4-7A515531F62A}" srcOrd="0" destOrd="0" parTransId="{9D8D3E9B-E681-4B41-AA67-FE8990412A58}" sibTransId="{80F1C94F-56B9-4F53-A939-DBD383ECF6C2}"/>
    <dgm:cxn modelId="{033B6ADE-B0B6-454F-869D-4404580A4E18}" type="presOf" srcId="{8CEFC524-AD66-408F-867E-1B2ED74F06A8}" destId="{7D2386F4-1B1A-43E6-A339-8A934ABDDAA5}" srcOrd="0" destOrd="2" presId="urn:microsoft.com/office/officeart/2005/8/layout/vList5"/>
    <dgm:cxn modelId="{146958E0-2138-CC45-934F-ADE0DCB1D1A8}" srcId="{DA184BAA-0903-453E-BFD8-D568A126F18E}" destId="{9968C289-952C-7D4C-8ED4-7DFC239C488B}" srcOrd="1" destOrd="0" parTransId="{5CB52375-E583-CF4E-858B-548226E7AB27}" sibTransId="{2B352DE8-3129-C24C-A44E-045FA450B6B7}"/>
    <dgm:cxn modelId="{75B53AA4-DB39-4FE1-9DDE-AAAC9F0165B6}" srcId="{52D7DF07-107C-46CC-95A4-7A515531F62A}" destId="{F5E1C8FF-CAB5-4F4A-B3D9-B21F54A80339}" srcOrd="0" destOrd="0" parTransId="{A9E5471F-E746-4A67-BA3D-FED55785EC46}" sibTransId="{8066A2BC-9998-4F1A-85B0-DA0F62F969E3}"/>
    <dgm:cxn modelId="{66EA5943-328F-4090-A9E5-BCA29972FA2C}" type="presOf" srcId="{4FD03E09-9668-4CEF-9B67-15AC9F62DAF0}" destId="{9E7738BD-2C3D-4FC6-B728-F530B7E442FD}" srcOrd="0" destOrd="3" presId="urn:microsoft.com/office/officeart/2005/8/layout/vList5"/>
    <dgm:cxn modelId="{69EF6D1A-7A23-424A-ABDE-FAF6DC1DF78F}" srcId="{898C1DDF-DAD1-4BB3-8B59-BB6A960D53D1}" destId="{4FD03E09-9668-4CEF-9B67-15AC9F62DAF0}" srcOrd="3" destOrd="0" parTransId="{AA7DA5FD-8538-4F21-9C59-A555DF9C8653}" sibTransId="{E2554FEA-57F0-430C-BBC4-5DE459353DCA}"/>
    <dgm:cxn modelId="{2C26C52E-60D7-41A8-A496-09F1923F354B}" srcId="{898C1DDF-DAD1-4BB3-8B59-BB6A960D53D1}" destId="{75C6CCD1-F227-40EB-B66B-53206F5AA819}" srcOrd="0" destOrd="0" parTransId="{516CF4E6-7E64-4508-8E50-4BCE1F87E071}" sibTransId="{6250108A-478E-4D4B-B0F7-BDF785042EE6}"/>
    <dgm:cxn modelId="{7C2B489F-C315-498C-833D-51937CAD4E7F}" type="presOf" srcId="{52D7DF07-107C-46CC-95A4-7A515531F62A}" destId="{675A881B-E78F-4DC1-8977-D2170EF8CAB4}" srcOrd="0" destOrd="0" presId="urn:microsoft.com/office/officeart/2005/8/layout/vList5"/>
    <dgm:cxn modelId="{5BBDE768-C933-D147-9398-A4C4EEC9404A}" srcId="{898C1DDF-DAD1-4BB3-8B59-BB6A960D53D1}" destId="{7D051BD1-1B30-7B4D-B4BD-0A1A98D4576D}" srcOrd="2" destOrd="0" parTransId="{1BEB2C07-A7DD-7248-B9C3-76C0BDC1306E}" sibTransId="{78D845DB-E7BD-B84C-AD22-7910DCCA231E}"/>
    <dgm:cxn modelId="{55A7E335-F233-4107-A4E6-70DDC8565D5A}" type="presOf" srcId="{C52151BB-1DF8-5F46-9C7C-8E4D12C950A1}" destId="{3575024E-A41F-45C8-8878-F39A463A03C9}" srcOrd="0" destOrd="2" presId="urn:microsoft.com/office/officeart/2005/8/layout/vList5"/>
    <dgm:cxn modelId="{5DCC27C4-ADE1-4909-8F6D-526A1DDAF8A5}" srcId="{DA184BAA-0903-453E-BFD8-D568A126F18E}" destId="{2E343018-C3D5-46FD-BA02-4209055B9669}" srcOrd="0" destOrd="0" parTransId="{13772253-7E02-4B05-9725-2EE07C2E701C}" sibTransId="{C35514C6-328C-4A71-B9E6-2873A2CF733A}"/>
    <dgm:cxn modelId="{192FB80B-64A1-1E49-B8D7-DD10B46673BC}" srcId="{DA184BAA-0903-453E-BFD8-D568A126F18E}" destId="{C52151BB-1DF8-5F46-9C7C-8E4D12C950A1}" srcOrd="2" destOrd="0" parTransId="{1435C3E1-BADD-EF44-9B3C-2C58CCD2DBE2}" sibTransId="{AE991DA3-BC7B-DE4A-AC90-F77F2DB31F93}"/>
    <dgm:cxn modelId="{F87E0231-9BF9-49C3-A744-293927632929}" type="presOf" srcId="{DA184BAA-0903-453E-BFD8-D568A126F18E}" destId="{19338B7F-7D8D-4749-BB30-15EE95952FDF}" srcOrd="0" destOrd="0" presId="urn:microsoft.com/office/officeart/2005/8/layout/vList5"/>
    <dgm:cxn modelId="{B4F5B5CD-1589-4DB2-9B97-BBD52ADE85D4}" srcId="{1027D741-9D68-42C9-9309-1C5388882CB4}" destId="{DA184BAA-0903-453E-BFD8-D568A126F18E}" srcOrd="2" destOrd="0" parTransId="{EBA030C6-3991-4767-BE3C-2BC40C9ABE23}" sibTransId="{B2E7D2CA-D7FD-412C-9CCC-523C7D0F6559}"/>
    <dgm:cxn modelId="{79AC8AF0-1D47-4BA3-AF20-8376200EB5B5}" srcId="{52D7DF07-107C-46CC-95A4-7A515531F62A}" destId="{8CEFC524-AD66-408F-867E-1B2ED74F06A8}" srcOrd="2" destOrd="0" parTransId="{54B9CC03-7B5D-4C20-BC96-866F959B644F}" sibTransId="{639DCC74-9F98-4CD9-BA85-F45B2565AE68}"/>
    <dgm:cxn modelId="{7CB8D5ED-0ADA-4254-BF2C-4E3A5CAB6F81}" type="presOf" srcId="{05894BE4-2154-4D51-BD92-F54D7F105A0B}" destId="{9E7738BD-2C3D-4FC6-B728-F530B7E442FD}" srcOrd="0" destOrd="1" presId="urn:microsoft.com/office/officeart/2005/8/layout/vList5"/>
    <dgm:cxn modelId="{3F98B094-6D9E-44BF-8F40-278EBFDE970C}" srcId="{1027D741-9D68-42C9-9309-1C5388882CB4}" destId="{898C1DDF-DAD1-4BB3-8B59-BB6A960D53D1}" srcOrd="1" destOrd="0" parTransId="{574BA9C2-41AF-4D53-9050-A1CD01766534}" sibTransId="{06604ECD-6213-4A08-822E-828125C833FD}"/>
    <dgm:cxn modelId="{24D05933-F28D-4DF5-83B0-135D76BC9F27}" type="presOf" srcId="{F5E1C8FF-CAB5-4F4A-B3D9-B21F54A80339}" destId="{7D2386F4-1B1A-43E6-A339-8A934ABDDAA5}" srcOrd="0" destOrd="0" presId="urn:microsoft.com/office/officeart/2005/8/layout/vList5"/>
    <dgm:cxn modelId="{0F62617C-DD7A-4612-9BD7-B720E3C3ECDA}" type="presOf" srcId="{9968C289-952C-7D4C-8ED4-7DFC239C488B}" destId="{3575024E-A41F-45C8-8878-F39A463A03C9}" srcOrd="0" destOrd="1" presId="urn:microsoft.com/office/officeart/2005/8/layout/vList5"/>
    <dgm:cxn modelId="{F8C266F3-916F-45C0-A0D5-B6656F6C56B6}" srcId="{898C1DDF-DAD1-4BB3-8B59-BB6A960D53D1}" destId="{05894BE4-2154-4D51-BD92-F54D7F105A0B}" srcOrd="1" destOrd="0" parTransId="{4DA8462E-82F6-4544-9BF7-3AB496EF35DE}" sibTransId="{D5C89A16-2C28-49DF-84D9-B68FBBDC9BAF}"/>
    <dgm:cxn modelId="{D4C05592-F8EF-46C5-AAB9-E3521E527599}" type="presOf" srcId="{1027D741-9D68-42C9-9309-1C5388882CB4}" destId="{66F0EB0D-6ADA-4CC2-9402-6253FE38AE45}" srcOrd="0" destOrd="0" presId="urn:microsoft.com/office/officeart/2005/8/layout/vList5"/>
    <dgm:cxn modelId="{E14A358E-568B-4BB5-884E-B6B45428632E}" type="presOf" srcId="{2E343018-C3D5-46FD-BA02-4209055B9669}" destId="{3575024E-A41F-45C8-8878-F39A463A03C9}" srcOrd="0" destOrd="0" presId="urn:microsoft.com/office/officeart/2005/8/layout/vList5"/>
    <dgm:cxn modelId="{09D0AE65-7B8F-448D-89B7-14DE4D54976A}" type="presOf" srcId="{898C1DDF-DAD1-4BB3-8B59-BB6A960D53D1}" destId="{B4A5D7D8-DE0B-4895-9A0B-6040DC602524}" srcOrd="0" destOrd="0" presId="urn:microsoft.com/office/officeart/2005/8/layout/vList5"/>
    <dgm:cxn modelId="{5C73DDC7-B015-470C-9079-84D789B14A67}" type="presOf" srcId="{75C6CCD1-F227-40EB-B66B-53206F5AA819}" destId="{9E7738BD-2C3D-4FC6-B728-F530B7E442FD}" srcOrd="0" destOrd="0" presId="urn:microsoft.com/office/officeart/2005/8/layout/vList5"/>
    <dgm:cxn modelId="{7446AFB3-C34E-4A8C-86B4-F2222167F64A}" type="presOf" srcId="{66AC7699-CB38-6541-B886-49FB121D392D}" destId="{7D2386F4-1B1A-43E6-A339-8A934ABDDAA5}" srcOrd="0" destOrd="1" presId="urn:microsoft.com/office/officeart/2005/8/layout/vList5"/>
    <dgm:cxn modelId="{41A67F8F-4190-49EB-A3DB-89458B539619}" type="presParOf" srcId="{66F0EB0D-6ADA-4CC2-9402-6253FE38AE45}" destId="{B2CB3BFD-F4AD-47A5-AA23-054F7F71D014}" srcOrd="0" destOrd="0" presId="urn:microsoft.com/office/officeart/2005/8/layout/vList5"/>
    <dgm:cxn modelId="{45E072DE-68A5-4A30-909F-8F2ADE3DA7F0}" type="presParOf" srcId="{B2CB3BFD-F4AD-47A5-AA23-054F7F71D014}" destId="{675A881B-E78F-4DC1-8977-D2170EF8CAB4}" srcOrd="0" destOrd="0" presId="urn:microsoft.com/office/officeart/2005/8/layout/vList5"/>
    <dgm:cxn modelId="{9FCA0C72-8A04-44EE-A348-AEA512BCF86C}" type="presParOf" srcId="{B2CB3BFD-F4AD-47A5-AA23-054F7F71D014}" destId="{7D2386F4-1B1A-43E6-A339-8A934ABDDAA5}" srcOrd="1" destOrd="0" presId="urn:microsoft.com/office/officeart/2005/8/layout/vList5"/>
    <dgm:cxn modelId="{30BB1C9C-2DCA-4426-A3F2-54F57E08B1F0}" type="presParOf" srcId="{66F0EB0D-6ADA-4CC2-9402-6253FE38AE45}" destId="{6F059932-9C74-42A4-ABA3-9497DCFE0A23}" srcOrd="1" destOrd="0" presId="urn:microsoft.com/office/officeart/2005/8/layout/vList5"/>
    <dgm:cxn modelId="{C6F0E457-9166-4953-A43E-87D247FD8C75}" type="presParOf" srcId="{66F0EB0D-6ADA-4CC2-9402-6253FE38AE45}" destId="{0937C13D-9E7E-448B-8F87-F6BF26291E13}" srcOrd="2" destOrd="0" presId="urn:microsoft.com/office/officeart/2005/8/layout/vList5"/>
    <dgm:cxn modelId="{CF6B4EC2-A106-444D-9DEE-0D9EEC1F6F56}" type="presParOf" srcId="{0937C13D-9E7E-448B-8F87-F6BF26291E13}" destId="{B4A5D7D8-DE0B-4895-9A0B-6040DC602524}" srcOrd="0" destOrd="0" presId="urn:microsoft.com/office/officeart/2005/8/layout/vList5"/>
    <dgm:cxn modelId="{24BDC4CC-02BE-45BF-9E72-DC4C813F17CF}" type="presParOf" srcId="{0937C13D-9E7E-448B-8F87-F6BF26291E13}" destId="{9E7738BD-2C3D-4FC6-B728-F530B7E442FD}" srcOrd="1" destOrd="0" presId="urn:microsoft.com/office/officeart/2005/8/layout/vList5"/>
    <dgm:cxn modelId="{4A2FCFC2-E136-4E49-A91E-CD6D03359C53}" type="presParOf" srcId="{66F0EB0D-6ADA-4CC2-9402-6253FE38AE45}" destId="{282A1ACE-9FDA-4FBA-B08A-37C850AC73D5}" srcOrd="3" destOrd="0" presId="urn:microsoft.com/office/officeart/2005/8/layout/vList5"/>
    <dgm:cxn modelId="{BF8C1ADB-B082-4241-9E69-470DE716F2ED}" type="presParOf" srcId="{66F0EB0D-6ADA-4CC2-9402-6253FE38AE45}" destId="{DEF9D576-40DE-4023-ACD7-118A1A6847DE}" srcOrd="4" destOrd="0" presId="urn:microsoft.com/office/officeart/2005/8/layout/vList5"/>
    <dgm:cxn modelId="{AB1F6C28-A3B7-48F0-82E8-E3D67CF6A41C}" type="presParOf" srcId="{DEF9D576-40DE-4023-ACD7-118A1A6847DE}" destId="{19338B7F-7D8D-4749-BB30-15EE95952FDF}" srcOrd="0" destOrd="0" presId="urn:microsoft.com/office/officeart/2005/8/layout/vList5"/>
    <dgm:cxn modelId="{F741FEE6-DC72-4192-B8C3-CE324D903B69}" type="presParOf" srcId="{DEF9D576-40DE-4023-ACD7-118A1A6847DE}" destId="{3575024E-A41F-45C8-8878-F39A463A03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27D741-9D68-42C9-9309-1C5388882CB4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2D7DF07-107C-46CC-95A4-7A515531F62A}">
      <dgm:prSet phldrT="[Text]"/>
      <dgm:spPr/>
      <dgm:t>
        <a:bodyPr/>
        <a:lstStyle/>
        <a:p>
          <a:pPr algn="l"/>
          <a:r>
            <a:rPr lang="en-US" dirty="0" smtClean="0"/>
            <a:t>A case for aspects in browser</a:t>
          </a:r>
          <a:endParaRPr lang="en-US" dirty="0"/>
        </a:p>
      </dgm:t>
    </dgm:pt>
    <dgm:pt modelId="{9D8D3E9B-E681-4B41-AA67-FE8990412A58}" type="parTrans" cxnId="{6EE17B8F-41AF-4353-A644-8066793D4AF5}">
      <dgm:prSet/>
      <dgm:spPr/>
      <dgm:t>
        <a:bodyPr/>
        <a:lstStyle/>
        <a:p>
          <a:endParaRPr lang="en-US"/>
        </a:p>
      </dgm:t>
    </dgm:pt>
    <dgm:pt modelId="{80F1C94F-56B9-4F53-A939-DBD383ECF6C2}" type="sibTrans" cxnId="{6EE17B8F-41AF-4353-A644-8066793D4AF5}">
      <dgm:prSet/>
      <dgm:spPr/>
      <dgm:t>
        <a:bodyPr/>
        <a:lstStyle/>
        <a:p>
          <a:endParaRPr lang="en-US"/>
        </a:p>
      </dgm:t>
    </dgm:pt>
    <dgm:pt modelId="{DA184BAA-0903-453E-BFD8-D568A126F18E}">
      <dgm:prSet phldrT="[Text]"/>
      <dgm:spPr/>
      <dgm:t>
        <a:bodyPr/>
        <a:lstStyle/>
        <a:p>
          <a:pPr algn="l"/>
          <a:r>
            <a:rPr lang="en-US" dirty="0" smtClean="0"/>
            <a:t>Evaluation</a:t>
          </a:r>
          <a:endParaRPr lang="en-US" dirty="0"/>
        </a:p>
      </dgm:t>
    </dgm:pt>
    <dgm:pt modelId="{EBA030C6-3991-4767-BE3C-2BC40C9ABE23}" type="parTrans" cxnId="{B4F5B5CD-1589-4DB2-9B97-BBD52ADE85D4}">
      <dgm:prSet/>
      <dgm:spPr/>
      <dgm:t>
        <a:bodyPr/>
        <a:lstStyle/>
        <a:p>
          <a:endParaRPr lang="en-US"/>
        </a:p>
      </dgm:t>
    </dgm:pt>
    <dgm:pt modelId="{B2E7D2CA-D7FD-412C-9CCC-523C7D0F6559}" type="sibTrans" cxnId="{B4F5B5CD-1589-4DB2-9B97-BBD52ADE85D4}">
      <dgm:prSet/>
      <dgm:spPr/>
      <dgm:t>
        <a:bodyPr/>
        <a:lstStyle/>
        <a:p>
          <a:endParaRPr lang="en-US"/>
        </a:p>
      </dgm:t>
    </dgm:pt>
    <dgm:pt modelId="{2E343018-C3D5-46FD-BA02-4209055B9669}">
      <dgm:prSet phldrT="[Text]"/>
      <dgm:spPr/>
      <dgm:t>
        <a:bodyPr/>
        <a:lstStyle/>
        <a:p>
          <a:r>
            <a:rPr lang="en-US" dirty="0" smtClean="0"/>
            <a:t>Tested on real apps: Google Maps, Live Desktop, etc.</a:t>
          </a:r>
          <a:endParaRPr lang="en-US" dirty="0"/>
        </a:p>
      </dgm:t>
    </dgm:pt>
    <dgm:pt modelId="{13772253-7E02-4B05-9725-2EE07C2E701C}" type="parTrans" cxnId="{5DCC27C4-ADE1-4909-8F6D-526A1DDAF8A5}">
      <dgm:prSet/>
      <dgm:spPr/>
      <dgm:t>
        <a:bodyPr/>
        <a:lstStyle/>
        <a:p>
          <a:endParaRPr lang="en-US"/>
        </a:p>
      </dgm:t>
    </dgm:pt>
    <dgm:pt modelId="{C35514C6-328C-4A71-B9E6-2873A2CF733A}" type="sibTrans" cxnId="{5DCC27C4-ADE1-4909-8F6D-526A1DDAF8A5}">
      <dgm:prSet/>
      <dgm:spPr/>
      <dgm:t>
        <a:bodyPr/>
        <a:lstStyle/>
        <a:p>
          <a:endParaRPr lang="en-US"/>
        </a:p>
      </dgm:t>
    </dgm:pt>
    <dgm:pt modelId="{F5E1C8FF-CAB5-4F4A-B3D9-B21F54A80339}">
      <dgm:prSet phldrT="[Text]"/>
      <dgm:spPr/>
      <dgm:t>
        <a:bodyPr/>
        <a:lstStyle/>
        <a:p>
          <a:r>
            <a:rPr lang="en-US" dirty="0" smtClean="0"/>
            <a:t>protect benign users by giving control to hosting site</a:t>
          </a:r>
          <a:endParaRPr lang="en-US" dirty="0"/>
        </a:p>
      </dgm:t>
    </dgm:pt>
    <dgm:pt modelId="{A9E5471F-E746-4A67-BA3D-FED55785EC46}" type="parTrans" cxnId="{75B53AA4-DB39-4FE1-9DDE-AAAC9F0165B6}">
      <dgm:prSet/>
      <dgm:spPr/>
      <dgm:t>
        <a:bodyPr/>
        <a:lstStyle/>
        <a:p>
          <a:endParaRPr lang="en-US"/>
        </a:p>
      </dgm:t>
    </dgm:pt>
    <dgm:pt modelId="{8066A2BC-9998-4F1A-85B0-DA0F62F969E3}" type="sibTrans" cxnId="{75B53AA4-DB39-4FE1-9DDE-AAAC9F0165B6}">
      <dgm:prSet/>
      <dgm:spPr/>
      <dgm:t>
        <a:bodyPr/>
        <a:lstStyle/>
        <a:p>
          <a:endParaRPr lang="en-US"/>
        </a:p>
      </dgm:t>
    </dgm:pt>
    <dgm:pt modelId="{4FD03E09-9668-4CEF-9B67-15AC9F62DAF0}">
      <dgm:prSet phldrT="[Text]" custT="1"/>
      <dgm:spPr/>
      <dgm:t>
        <a:bodyPr/>
        <a:lstStyle/>
        <a:p>
          <a:r>
            <a:rPr lang="en-US" sz="1400" dirty="0" smtClean="0"/>
            <a:t>implemented 2 policy generators</a:t>
          </a:r>
          <a:endParaRPr lang="en-US" sz="1400" dirty="0"/>
        </a:p>
      </dgm:t>
    </dgm:pt>
    <dgm:pt modelId="{AA7DA5FD-8538-4F21-9C59-A555DF9C8653}" type="parTrans" cxnId="{69EF6D1A-7A23-424A-ABDE-FAF6DC1DF78F}">
      <dgm:prSet/>
      <dgm:spPr/>
      <dgm:t>
        <a:bodyPr/>
        <a:lstStyle/>
        <a:p>
          <a:endParaRPr lang="en-US"/>
        </a:p>
      </dgm:t>
    </dgm:pt>
    <dgm:pt modelId="{E2554FEA-57F0-430C-BBC4-5DE459353DCA}" type="sibTrans" cxnId="{69EF6D1A-7A23-424A-ABDE-FAF6DC1DF78F}">
      <dgm:prSet/>
      <dgm:spPr/>
      <dgm:t>
        <a:bodyPr/>
        <a:lstStyle/>
        <a:p>
          <a:endParaRPr lang="en-US"/>
        </a:p>
      </dgm:t>
    </dgm:pt>
    <dgm:pt modelId="{9968C289-952C-7D4C-8ED4-7DFC239C488B}">
      <dgm:prSet phldrT="[Text]"/>
      <dgm:spPr/>
      <dgm:t>
        <a:bodyPr/>
        <a:lstStyle/>
        <a:p>
          <a:r>
            <a:rPr lang="en-US" dirty="0" smtClean="0"/>
            <a:t>runtime and space overheads under 1%  (vs. 30-550%)</a:t>
          </a:r>
          <a:endParaRPr lang="en-US" dirty="0"/>
        </a:p>
      </dgm:t>
    </dgm:pt>
    <dgm:pt modelId="{5CB52375-E583-CF4E-858B-548226E7AB27}" type="parTrans" cxnId="{146958E0-2138-CC45-934F-ADE0DCB1D1A8}">
      <dgm:prSet/>
      <dgm:spPr/>
      <dgm:t>
        <a:bodyPr/>
        <a:lstStyle/>
        <a:p>
          <a:endParaRPr lang="en-US"/>
        </a:p>
      </dgm:t>
    </dgm:pt>
    <dgm:pt modelId="{2B352DE8-3129-C24C-A44E-045FA450B6B7}" type="sibTrans" cxnId="{146958E0-2138-CC45-934F-ADE0DCB1D1A8}">
      <dgm:prSet/>
      <dgm:spPr/>
      <dgm:t>
        <a:bodyPr/>
        <a:lstStyle/>
        <a:p>
          <a:endParaRPr lang="en-US"/>
        </a:p>
      </dgm:t>
    </dgm:pt>
    <dgm:pt modelId="{8CEFC524-AD66-408F-867E-1B2ED74F06A8}">
      <dgm:prSet phldrT="[Text]"/>
      <dgm:spPr/>
      <dgm:t>
        <a:bodyPr/>
        <a:lstStyle/>
        <a:p>
          <a:r>
            <a:rPr lang="en-US" dirty="0" smtClean="0"/>
            <a:t>ConScript approach: aspects for security</a:t>
          </a:r>
          <a:endParaRPr lang="en-US" dirty="0"/>
        </a:p>
      </dgm:t>
    </dgm:pt>
    <dgm:pt modelId="{54B9CC03-7B5D-4C20-BC96-866F959B644F}" type="parTrans" cxnId="{79AC8AF0-1D47-4BA3-AF20-8376200EB5B5}">
      <dgm:prSet/>
      <dgm:spPr/>
      <dgm:t>
        <a:bodyPr/>
        <a:lstStyle/>
        <a:p>
          <a:endParaRPr lang="en-US"/>
        </a:p>
      </dgm:t>
    </dgm:pt>
    <dgm:pt modelId="{639DCC74-9F98-4CD9-BA85-F45B2565AE68}" type="sibTrans" cxnId="{79AC8AF0-1D47-4BA3-AF20-8376200EB5B5}">
      <dgm:prSet/>
      <dgm:spPr/>
      <dgm:t>
        <a:bodyPr/>
        <a:lstStyle/>
        <a:p>
          <a:endParaRPr lang="en-US"/>
        </a:p>
      </dgm:t>
    </dgm:pt>
    <dgm:pt modelId="{C52151BB-1DF8-5F46-9C7C-8E4D12C950A1}">
      <dgm:prSet phldrT="[Text]"/>
      <dgm:spPr/>
      <dgm:t>
        <a:bodyPr/>
        <a:lstStyle/>
        <a:p>
          <a:r>
            <a:rPr lang="en-US" dirty="0" smtClean="0"/>
            <a:t>smaller trusted computing base (TCB)</a:t>
          </a:r>
          <a:endParaRPr lang="en-US" dirty="0"/>
        </a:p>
      </dgm:t>
    </dgm:pt>
    <dgm:pt modelId="{1435C3E1-BADD-EF44-9B3C-2C58CCD2DBE2}" type="parTrans" cxnId="{192FB80B-64A1-1E49-B8D7-DD10B46673BC}">
      <dgm:prSet/>
      <dgm:spPr/>
      <dgm:t>
        <a:bodyPr/>
        <a:lstStyle/>
        <a:p>
          <a:endParaRPr lang="en-US"/>
        </a:p>
      </dgm:t>
    </dgm:pt>
    <dgm:pt modelId="{AE991DA3-BC7B-DE4A-AC90-F77F2DB31F93}" type="sibTrans" cxnId="{192FB80B-64A1-1E49-B8D7-DD10B46673BC}">
      <dgm:prSet/>
      <dgm:spPr/>
      <dgm:t>
        <a:bodyPr/>
        <a:lstStyle/>
        <a:p>
          <a:endParaRPr lang="en-US"/>
        </a:p>
      </dgm:t>
    </dgm:pt>
    <dgm:pt modelId="{2500007F-C0DC-4E41-8395-5975DD4B4BA2}">
      <dgm:prSet phldrT="[Text]" custT="1"/>
      <dgm:spPr/>
      <dgm:t>
        <a:bodyPr/>
        <a:lstStyle/>
        <a:p>
          <a:pPr algn="l"/>
          <a:r>
            <a:rPr lang="en-US" sz="2600" dirty="0" smtClean="0"/>
            <a:t>Correctness checking</a:t>
          </a:r>
          <a:endParaRPr lang="en-US" sz="2600" dirty="0"/>
        </a:p>
      </dgm:t>
    </dgm:pt>
    <dgm:pt modelId="{914DFD21-5C21-4766-9132-6A9772D355BC}" type="parTrans" cxnId="{336F0DC8-ABF6-40F0-8068-D29EDAF4E3D9}">
      <dgm:prSet/>
      <dgm:spPr/>
      <dgm:t>
        <a:bodyPr/>
        <a:lstStyle/>
        <a:p>
          <a:endParaRPr lang="en-US"/>
        </a:p>
      </dgm:t>
    </dgm:pt>
    <dgm:pt modelId="{D97A8D17-8B06-46C2-AD2C-AB9BB32D5255}" type="sibTrans" cxnId="{336F0DC8-ABF6-40F0-8068-D29EDAF4E3D9}">
      <dgm:prSet/>
      <dgm:spPr/>
      <dgm:t>
        <a:bodyPr/>
        <a:lstStyle/>
        <a:p>
          <a:endParaRPr lang="en-US"/>
        </a:p>
      </dgm:t>
    </dgm:pt>
    <dgm:pt modelId="{BC99F82C-7820-4A06-ACB1-CC0CF2A8A2F4}">
      <dgm:prSet phldrT="[Text]" custT="1"/>
      <dgm:spPr/>
      <dgm:t>
        <a:bodyPr/>
        <a:lstStyle/>
        <a:p>
          <a:pPr algn="l"/>
          <a:r>
            <a:rPr lang="en-US" sz="2000" dirty="0" smtClean="0"/>
            <a:t>Policies are easy to get wrong</a:t>
          </a:r>
          <a:endParaRPr lang="en-US" sz="2000" dirty="0"/>
        </a:p>
      </dgm:t>
    </dgm:pt>
    <dgm:pt modelId="{FC8271D9-F2CF-400A-BDD7-CB22F0B3F1A5}" type="parTrans" cxnId="{BE38F7A6-A320-4F62-A3B3-52BEEB0527C6}">
      <dgm:prSet/>
      <dgm:spPr/>
    </dgm:pt>
    <dgm:pt modelId="{441D1AFC-C4A4-4870-BF0C-8FF22B525D1E}" type="sibTrans" cxnId="{BE38F7A6-A320-4F62-A3B3-52BEEB0527C6}">
      <dgm:prSet/>
      <dgm:spPr/>
    </dgm:pt>
    <dgm:pt modelId="{898C1DDF-DAD1-4BB3-8B59-BB6A960D53D1}">
      <dgm:prSet phldrT="[Text]" custT="1"/>
      <dgm:spPr/>
      <dgm:t>
        <a:bodyPr/>
        <a:lstStyle/>
        <a:p>
          <a:pPr algn="l"/>
          <a:r>
            <a:rPr lang="en-US" sz="2600" dirty="0" smtClean="0"/>
            <a:t>Expressiveness</a:t>
          </a:r>
          <a:endParaRPr lang="en-US" sz="2600" dirty="0"/>
        </a:p>
      </dgm:t>
    </dgm:pt>
    <dgm:pt modelId="{06604ECD-6213-4A08-822E-828125C833FD}" type="sibTrans" cxnId="{3F98B094-6D9E-44BF-8F40-278EBFDE970C}">
      <dgm:prSet/>
      <dgm:spPr/>
      <dgm:t>
        <a:bodyPr/>
        <a:lstStyle/>
        <a:p>
          <a:endParaRPr lang="en-US"/>
        </a:p>
      </dgm:t>
    </dgm:pt>
    <dgm:pt modelId="{574BA9C2-41AF-4D53-9050-A1CD01766534}" type="parTrans" cxnId="{3F98B094-6D9E-44BF-8F40-278EBFDE970C}">
      <dgm:prSet/>
      <dgm:spPr/>
      <dgm:t>
        <a:bodyPr/>
        <a:lstStyle/>
        <a:p>
          <a:endParaRPr lang="en-US"/>
        </a:p>
      </dgm:t>
    </dgm:pt>
    <dgm:pt modelId="{EB020B8C-98DA-4CBC-AC6E-2906A53C4CA6}">
      <dgm:prSet phldrT="[Text]" custT="1"/>
      <dgm:spPr/>
      <dgm:t>
        <a:bodyPr/>
        <a:lstStyle/>
        <a:p>
          <a:pPr algn="l"/>
          <a:r>
            <a:rPr lang="en-US" sz="2000" dirty="0" smtClean="0"/>
            <a:t>Type system to ensure policy correctness</a:t>
          </a:r>
          <a:endParaRPr lang="en-US" sz="2000" dirty="0"/>
        </a:p>
      </dgm:t>
    </dgm:pt>
    <dgm:pt modelId="{BD8A2F8A-101B-4400-B728-ED096FA3459A}" type="parTrans" cxnId="{A82251B7-DBE4-471F-BEBD-BE5C4E768F54}">
      <dgm:prSet/>
      <dgm:spPr/>
    </dgm:pt>
    <dgm:pt modelId="{0B18861D-86E0-490E-B6B1-7901AACB6150}" type="sibTrans" cxnId="{A82251B7-DBE4-471F-BEBD-BE5C4E768F54}">
      <dgm:prSet/>
      <dgm:spPr/>
    </dgm:pt>
    <dgm:pt modelId="{E0C48715-4015-43EA-BB55-CE66A1B3D4F2}">
      <dgm:prSet phldrT="[Text]" custT="1"/>
      <dgm:spPr/>
      <dgm:t>
        <a:bodyPr/>
        <a:lstStyle/>
        <a:p>
          <a:pPr algn="l"/>
          <a:r>
            <a:rPr lang="en-US" sz="1400" dirty="0" smtClean="0"/>
            <a:t>17 hand-written policies</a:t>
          </a:r>
          <a:endParaRPr lang="en-US" sz="1400" dirty="0"/>
        </a:p>
      </dgm:t>
    </dgm:pt>
    <dgm:pt modelId="{C7355F6A-0036-479C-A192-FEE105581A16}" type="parTrans" cxnId="{9B54F58F-F148-4429-96C2-E8700F6A6976}">
      <dgm:prSet/>
      <dgm:spPr/>
    </dgm:pt>
    <dgm:pt modelId="{5DF68C3B-7629-4F2E-98E6-2DC77BA977D3}" type="sibTrans" cxnId="{9B54F58F-F148-4429-96C2-E8700F6A6976}">
      <dgm:prSet/>
      <dgm:spPr/>
    </dgm:pt>
    <dgm:pt modelId="{BDD72BFE-84ED-4739-A9A6-4BEDEB92732F}">
      <dgm:prSet phldrT="[Text]" custT="1"/>
      <dgm:spPr/>
      <dgm:t>
        <a:bodyPr/>
        <a:lstStyle/>
        <a:p>
          <a:pPr algn="l"/>
          <a:r>
            <a:rPr lang="en-US" sz="1400" dirty="0" smtClean="0"/>
            <a:t>Comprehensive catalog of policies from literature and practice</a:t>
          </a:r>
          <a:endParaRPr lang="en-US" sz="1400" dirty="0"/>
        </a:p>
      </dgm:t>
    </dgm:pt>
    <dgm:pt modelId="{9EBE20ED-0B07-435C-93BC-B97840FA0E0E}" type="parTrans" cxnId="{2C3C614C-891A-4847-8BD2-4773D6571F02}">
      <dgm:prSet/>
      <dgm:spPr/>
    </dgm:pt>
    <dgm:pt modelId="{38614C30-740E-404C-9E10-E6E2AD5B7B20}" type="sibTrans" cxnId="{2C3C614C-891A-4847-8BD2-4773D6571F02}">
      <dgm:prSet/>
      <dgm:spPr/>
    </dgm:pt>
    <dgm:pt modelId="{94316607-7C50-4539-BC5D-76BE0E8480B9}">
      <dgm:prSet phldrT="[Text]"/>
      <dgm:spPr/>
      <dgm:t>
        <a:bodyPr/>
        <a:lstStyle/>
        <a:p>
          <a:r>
            <a:rPr lang="en-US" dirty="0" smtClean="0"/>
            <a:t>built into IE 8 JavaScript interpreter</a:t>
          </a:r>
          <a:endParaRPr lang="en-US" dirty="0"/>
        </a:p>
      </dgm:t>
    </dgm:pt>
    <dgm:pt modelId="{22A012AA-4AB5-4706-AF02-57517D52F9C9}" type="parTrans" cxnId="{389B7439-98F5-420C-89EC-8A039A218899}">
      <dgm:prSet/>
      <dgm:spPr/>
    </dgm:pt>
    <dgm:pt modelId="{0B8B612C-7EF2-4D1F-A658-FFC88FD37486}" type="sibTrans" cxnId="{389B7439-98F5-420C-89EC-8A039A218899}">
      <dgm:prSet/>
      <dgm:spPr/>
    </dgm:pt>
    <dgm:pt modelId="{66F0EB0D-6ADA-4CC2-9402-6253FE38AE45}" type="pres">
      <dgm:prSet presAssocID="{1027D741-9D68-42C9-9309-1C5388882C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CB3BFD-F4AD-47A5-AA23-054F7F71D014}" type="pres">
      <dgm:prSet presAssocID="{52D7DF07-107C-46CC-95A4-7A515531F62A}" presName="linNode" presStyleCnt="0"/>
      <dgm:spPr/>
    </dgm:pt>
    <dgm:pt modelId="{675A881B-E78F-4DC1-8977-D2170EF8CAB4}" type="pres">
      <dgm:prSet presAssocID="{52D7DF07-107C-46CC-95A4-7A515531F62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386F4-1B1A-43E6-A339-8A934ABDDAA5}" type="pres">
      <dgm:prSet presAssocID="{52D7DF07-107C-46CC-95A4-7A515531F62A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59932-9C74-42A4-ABA3-9497DCFE0A23}" type="pres">
      <dgm:prSet presAssocID="{80F1C94F-56B9-4F53-A939-DBD383ECF6C2}" presName="sp" presStyleCnt="0"/>
      <dgm:spPr/>
    </dgm:pt>
    <dgm:pt modelId="{EB30D66E-7EC0-494C-A097-B465000B066E}" type="pres">
      <dgm:prSet presAssocID="{2500007F-C0DC-4E41-8395-5975DD4B4BA2}" presName="linNode" presStyleCnt="0"/>
      <dgm:spPr/>
    </dgm:pt>
    <dgm:pt modelId="{A8CF4027-590F-4DAA-9CDB-1D443824A032}" type="pres">
      <dgm:prSet presAssocID="{2500007F-C0DC-4E41-8395-5975DD4B4BA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C76B6-F5CF-419C-B20C-0883D7F3F892}" type="pres">
      <dgm:prSet presAssocID="{2500007F-C0DC-4E41-8395-5975DD4B4BA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B7EB6-14CE-4AE0-80D7-DC528D948F5D}" type="pres">
      <dgm:prSet presAssocID="{D97A8D17-8B06-46C2-AD2C-AB9BB32D5255}" presName="sp" presStyleCnt="0"/>
      <dgm:spPr/>
    </dgm:pt>
    <dgm:pt modelId="{0937C13D-9E7E-448B-8F87-F6BF26291E13}" type="pres">
      <dgm:prSet presAssocID="{898C1DDF-DAD1-4BB3-8B59-BB6A960D53D1}" presName="linNode" presStyleCnt="0"/>
      <dgm:spPr/>
    </dgm:pt>
    <dgm:pt modelId="{B4A5D7D8-DE0B-4895-9A0B-6040DC602524}" type="pres">
      <dgm:prSet presAssocID="{898C1DDF-DAD1-4BB3-8B59-BB6A960D53D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738BD-2C3D-4FC6-B728-F530B7E442FD}" type="pres">
      <dgm:prSet presAssocID="{898C1DDF-DAD1-4BB3-8B59-BB6A960D53D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A1ACE-9FDA-4FBA-B08A-37C850AC73D5}" type="pres">
      <dgm:prSet presAssocID="{06604ECD-6213-4A08-822E-828125C833FD}" presName="sp" presStyleCnt="0"/>
      <dgm:spPr/>
    </dgm:pt>
    <dgm:pt modelId="{DEF9D576-40DE-4023-ACD7-118A1A6847DE}" type="pres">
      <dgm:prSet presAssocID="{DA184BAA-0903-453E-BFD8-D568A126F18E}" presName="linNode" presStyleCnt="0"/>
      <dgm:spPr/>
    </dgm:pt>
    <dgm:pt modelId="{19338B7F-7D8D-4749-BB30-15EE95952FDF}" type="pres">
      <dgm:prSet presAssocID="{DA184BAA-0903-453E-BFD8-D568A126F18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5024E-A41F-45C8-8878-F39A463A03C9}" type="pres">
      <dgm:prSet presAssocID="{DA184BAA-0903-453E-BFD8-D568A126F18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2FB80B-64A1-1E49-B8D7-DD10B46673BC}" srcId="{DA184BAA-0903-453E-BFD8-D568A126F18E}" destId="{C52151BB-1DF8-5F46-9C7C-8E4D12C950A1}" srcOrd="2" destOrd="0" parTransId="{1435C3E1-BADD-EF44-9B3C-2C58CCD2DBE2}" sibTransId="{AE991DA3-BC7B-DE4A-AC90-F77F2DB31F93}"/>
    <dgm:cxn modelId="{7544DCA6-2DCE-4CE0-903F-C71A3D742997}" type="presOf" srcId="{898C1DDF-DAD1-4BB3-8B59-BB6A960D53D1}" destId="{B4A5D7D8-DE0B-4895-9A0B-6040DC602524}" srcOrd="0" destOrd="0" presId="urn:microsoft.com/office/officeart/2005/8/layout/vList5"/>
    <dgm:cxn modelId="{336F0DC8-ABF6-40F0-8068-D29EDAF4E3D9}" srcId="{1027D741-9D68-42C9-9309-1C5388882CB4}" destId="{2500007F-C0DC-4E41-8395-5975DD4B4BA2}" srcOrd="1" destOrd="0" parTransId="{914DFD21-5C21-4766-9132-6A9772D355BC}" sibTransId="{D97A8D17-8B06-46C2-AD2C-AB9BB32D5255}"/>
    <dgm:cxn modelId="{79AC8AF0-1D47-4BA3-AF20-8376200EB5B5}" srcId="{52D7DF07-107C-46CC-95A4-7A515531F62A}" destId="{8CEFC524-AD66-408F-867E-1B2ED74F06A8}" srcOrd="1" destOrd="0" parTransId="{54B9CC03-7B5D-4C20-BC96-866F959B644F}" sibTransId="{639DCC74-9F98-4CD9-BA85-F45B2565AE68}"/>
    <dgm:cxn modelId="{9ABF48BA-6F2D-493B-8EBE-2F838BA7BCCC}" type="presOf" srcId="{E0C48715-4015-43EA-BB55-CE66A1B3D4F2}" destId="{9E7738BD-2C3D-4FC6-B728-F530B7E442FD}" srcOrd="0" destOrd="0" presId="urn:microsoft.com/office/officeart/2005/8/layout/vList5"/>
    <dgm:cxn modelId="{55E45C5F-4855-430E-AEE5-E435DC107838}" type="presOf" srcId="{BC99F82C-7820-4A06-ACB1-CC0CF2A8A2F4}" destId="{DB0C76B6-F5CF-419C-B20C-0883D7F3F892}" srcOrd="0" destOrd="0" presId="urn:microsoft.com/office/officeart/2005/8/layout/vList5"/>
    <dgm:cxn modelId="{146958E0-2138-CC45-934F-ADE0DCB1D1A8}" srcId="{DA184BAA-0903-453E-BFD8-D568A126F18E}" destId="{9968C289-952C-7D4C-8ED4-7DFC239C488B}" srcOrd="1" destOrd="0" parTransId="{5CB52375-E583-CF4E-858B-548226E7AB27}" sibTransId="{2B352DE8-3129-C24C-A44E-045FA450B6B7}"/>
    <dgm:cxn modelId="{822B510B-F21F-4A96-8A08-CF2957CC6F27}" type="presOf" srcId="{F5E1C8FF-CAB5-4F4A-B3D9-B21F54A80339}" destId="{7D2386F4-1B1A-43E6-A339-8A934ABDDAA5}" srcOrd="0" destOrd="0" presId="urn:microsoft.com/office/officeart/2005/8/layout/vList5"/>
    <dgm:cxn modelId="{9C754BF5-5AFA-4071-9172-2CCC81AA63D8}" type="presOf" srcId="{9968C289-952C-7D4C-8ED4-7DFC239C488B}" destId="{3575024E-A41F-45C8-8878-F39A463A03C9}" srcOrd="0" destOrd="1" presId="urn:microsoft.com/office/officeart/2005/8/layout/vList5"/>
    <dgm:cxn modelId="{69EF6D1A-7A23-424A-ABDE-FAF6DC1DF78F}" srcId="{898C1DDF-DAD1-4BB3-8B59-BB6A960D53D1}" destId="{4FD03E09-9668-4CEF-9B67-15AC9F62DAF0}" srcOrd="2" destOrd="0" parTransId="{AA7DA5FD-8538-4F21-9C59-A555DF9C8653}" sibTransId="{E2554FEA-57F0-430C-BBC4-5DE459353DCA}"/>
    <dgm:cxn modelId="{2C3C614C-891A-4847-8BD2-4773D6571F02}" srcId="{898C1DDF-DAD1-4BB3-8B59-BB6A960D53D1}" destId="{BDD72BFE-84ED-4739-A9A6-4BEDEB92732F}" srcOrd="1" destOrd="0" parTransId="{9EBE20ED-0B07-435C-93BC-B97840FA0E0E}" sibTransId="{38614C30-740E-404C-9E10-E6E2AD5B7B20}"/>
    <dgm:cxn modelId="{A5D7E26F-4CC6-4BF1-B3D8-392FEBD5B1D7}" type="presOf" srcId="{C52151BB-1DF8-5F46-9C7C-8E4D12C950A1}" destId="{3575024E-A41F-45C8-8878-F39A463A03C9}" srcOrd="0" destOrd="2" presId="urn:microsoft.com/office/officeart/2005/8/layout/vList5"/>
    <dgm:cxn modelId="{A82251B7-DBE4-471F-BEBD-BE5C4E768F54}" srcId="{2500007F-C0DC-4E41-8395-5975DD4B4BA2}" destId="{EB020B8C-98DA-4CBC-AC6E-2906A53C4CA6}" srcOrd="1" destOrd="0" parTransId="{BD8A2F8A-101B-4400-B728-ED096FA3459A}" sibTransId="{0B18861D-86E0-490E-B6B1-7901AACB6150}"/>
    <dgm:cxn modelId="{389B7439-98F5-420C-89EC-8A039A218899}" srcId="{52D7DF07-107C-46CC-95A4-7A515531F62A}" destId="{94316607-7C50-4539-BC5D-76BE0E8480B9}" srcOrd="2" destOrd="0" parTransId="{22A012AA-4AB5-4706-AF02-57517D52F9C9}" sibTransId="{0B8B612C-7EF2-4D1F-A658-FFC88FD37486}"/>
    <dgm:cxn modelId="{E5D07197-07B9-4F2F-9846-13C8A75EB560}" type="presOf" srcId="{BDD72BFE-84ED-4739-A9A6-4BEDEB92732F}" destId="{9E7738BD-2C3D-4FC6-B728-F530B7E442FD}" srcOrd="0" destOrd="1" presId="urn:microsoft.com/office/officeart/2005/8/layout/vList5"/>
    <dgm:cxn modelId="{70484CD1-B9B1-44B6-A979-51F3DA4CDA5F}" type="presOf" srcId="{52D7DF07-107C-46CC-95A4-7A515531F62A}" destId="{675A881B-E78F-4DC1-8977-D2170EF8CAB4}" srcOrd="0" destOrd="0" presId="urn:microsoft.com/office/officeart/2005/8/layout/vList5"/>
    <dgm:cxn modelId="{BE38F7A6-A320-4F62-A3B3-52BEEB0527C6}" srcId="{2500007F-C0DC-4E41-8395-5975DD4B4BA2}" destId="{BC99F82C-7820-4A06-ACB1-CC0CF2A8A2F4}" srcOrd="0" destOrd="0" parTransId="{FC8271D9-F2CF-400A-BDD7-CB22F0B3F1A5}" sibTransId="{441D1AFC-C4A4-4870-BF0C-8FF22B525D1E}"/>
    <dgm:cxn modelId="{944B273E-148C-41AC-B679-6743BA0FEA64}" type="presOf" srcId="{8CEFC524-AD66-408F-867E-1B2ED74F06A8}" destId="{7D2386F4-1B1A-43E6-A339-8A934ABDDAA5}" srcOrd="0" destOrd="1" presId="urn:microsoft.com/office/officeart/2005/8/layout/vList5"/>
    <dgm:cxn modelId="{9B54F58F-F148-4429-96C2-E8700F6A6976}" srcId="{898C1DDF-DAD1-4BB3-8B59-BB6A960D53D1}" destId="{E0C48715-4015-43EA-BB55-CE66A1B3D4F2}" srcOrd="0" destOrd="0" parTransId="{C7355F6A-0036-479C-A192-FEE105581A16}" sibTransId="{5DF68C3B-7629-4F2E-98E6-2DC77BA977D3}"/>
    <dgm:cxn modelId="{3F98B094-6D9E-44BF-8F40-278EBFDE970C}" srcId="{1027D741-9D68-42C9-9309-1C5388882CB4}" destId="{898C1DDF-DAD1-4BB3-8B59-BB6A960D53D1}" srcOrd="2" destOrd="0" parTransId="{574BA9C2-41AF-4D53-9050-A1CD01766534}" sibTransId="{06604ECD-6213-4A08-822E-828125C833FD}"/>
    <dgm:cxn modelId="{9C9C1FC4-46CA-422D-9E0B-573D47A86B38}" type="presOf" srcId="{2E343018-C3D5-46FD-BA02-4209055B9669}" destId="{3575024E-A41F-45C8-8878-F39A463A03C9}" srcOrd="0" destOrd="0" presId="urn:microsoft.com/office/officeart/2005/8/layout/vList5"/>
    <dgm:cxn modelId="{42C8B2AF-D1E5-4012-9479-66C2D3CB2800}" type="presOf" srcId="{EB020B8C-98DA-4CBC-AC6E-2906A53C4CA6}" destId="{DB0C76B6-F5CF-419C-B20C-0883D7F3F892}" srcOrd="0" destOrd="1" presId="urn:microsoft.com/office/officeart/2005/8/layout/vList5"/>
    <dgm:cxn modelId="{19EDB072-649E-4A89-BD68-B6EF7C489E79}" type="presOf" srcId="{1027D741-9D68-42C9-9309-1C5388882CB4}" destId="{66F0EB0D-6ADA-4CC2-9402-6253FE38AE45}" srcOrd="0" destOrd="0" presId="urn:microsoft.com/office/officeart/2005/8/layout/vList5"/>
    <dgm:cxn modelId="{75B53AA4-DB39-4FE1-9DDE-AAAC9F0165B6}" srcId="{52D7DF07-107C-46CC-95A4-7A515531F62A}" destId="{F5E1C8FF-CAB5-4F4A-B3D9-B21F54A80339}" srcOrd="0" destOrd="0" parTransId="{A9E5471F-E746-4A67-BA3D-FED55785EC46}" sibTransId="{8066A2BC-9998-4F1A-85B0-DA0F62F969E3}"/>
    <dgm:cxn modelId="{D2DE69E4-6A12-4CAD-B9F8-DB82800876CE}" type="presOf" srcId="{94316607-7C50-4539-BC5D-76BE0E8480B9}" destId="{7D2386F4-1B1A-43E6-A339-8A934ABDDAA5}" srcOrd="0" destOrd="2" presId="urn:microsoft.com/office/officeart/2005/8/layout/vList5"/>
    <dgm:cxn modelId="{58BF1242-87EF-4407-9D5D-A1FABB10423A}" type="presOf" srcId="{DA184BAA-0903-453E-BFD8-D568A126F18E}" destId="{19338B7F-7D8D-4749-BB30-15EE95952FDF}" srcOrd="0" destOrd="0" presId="urn:microsoft.com/office/officeart/2005/8/layout/vList5"/>
    <dgm:cxn modelId="{49FA550E-C208-4E09-B0C6-F6491DFF3E69}" type="presOf" srcId="{4FD03E09-9668-4CEF-9B67-15AC9F62DAF0}" destId="{9E7738BD-2C3D-4FC6-B728-F530B7E442FD}" srcOrd="0" destOrd="2" presId="urn:microsoft.com/office/officeart/2005/8/layout/vList5"/>
    <dgm:cxn modelId="{6EE17B8F-41AF-4353-A644-8066793D4AF5}" srcId="{1027D741-9D68-42C9-9309-1C5388882CB4}" destId="{52D7DF07-107C-46CC-95A4-7A515531F62A}" srcOrd="0" destOrd="0" parTransId="{9D8D3E9B-E681-4B41-AA67-FE8990412A58}" sibTransId="{80F1C94F-56B9-4F53-A939-DBD383ECF6C2}"/>
    <dgm:cxn modelId="{B4F5B5CD-1589-4DB2-9B97-BBD52ADE85D4}" srcId="{1027D741-9D68-42C9-9309-1C5388882CB4}" destId="{DA184BAA-0903-453E-BFD8-D568A126F18E}" srcOrd="3" destOrd="0" parTransId="{EBA030C6-3991-4767-BE3C-2BC40C9ABE23}" sibTransId="{B2E7D2CA-D7FD-412C-9CCC-523C7D0F6559}"/>
    <dgm:cxn modelId="{C3B0D861-EE15-4955-AD82-95A36ECD85E8}" type="presOf" srcId="{2500007F-C0DC-4E41-8395-5975DD4B4BA2}" destId="{A8CF4027-590F-4DAA-9CDB-1D443824A032}" srcOrd="0" destOrd="0" presId="urn:microsoft.com/office/officeart/2005/8/layout/vList5"/>
    <dgm:cxn modelId="{5DCC27C4-ADE1-4909-8F6D-526A1DDAF8A5}" srcId="{DA184BAA-0903-453E-BFD8-D568A126F18E}" destId="{2E343018-C3D5-46FD-BA02-4209055B9669}" srcOrd="0" destOrd="0" parTransId="{13772253-7E02-4B05-9725-2EE07C2E701C}" sibTransId="{C35514C6-328C-4A71-B9E6-2873A2CF733A}"/>
    <dgm:cxn modelId="{0E26A7AE-7507-4149-A44E-89C1E187A67C}" type="presParOf" srcId="{66F0EB0D-6ADA-4CC2-9402-6253FE38AE45}" destId="{B2CB3BFD-F4AD-47A5-AA23-054F7F71D014}" srcOrd="0" destOrd="0" presId="urn:microsoft.com/office/officeart/2005/8/layout/vList5"/>
    <dgm:cxn modelId="{C8CB9F93-4329-4592-86A4-FFBDD7797233}" type="presParOf" srcId="{B2CB3BFD-F4AD-47A5-AA23-054F7F71D014}" destId="{675A881B-E78F-4DC1-8977-D2170EF8CAB4}" srcOrd="0" destOrd="0" presId="urn:microsoft.com/office/officeart/2005/8/layout/vList5"/>
    <dgm:cxn modelId="{F2A00298-2052-47C2-A710-F17E9EFFB46E}" type="presParOf" srcId="{B2CB3BFD-F4AD-47A5-AA23-054F7F71D014}" destId="{7D2386F4-1B1A-43E6-A339-8A934ABDDAA5}" srcOrd="1" destOrd="0" presId="urn:microsoft.com/office/officeart/2005/8/layout/vList5"/>
    <dgm:cxn modelId="{219084D6-CF89-4A26-A28A-07535BECDB05}" type="presParOf" srcId="{66F0EB0D-6ADA-4CC2-9402-6253FE38AE45}" destId="{6F059932-9C74-42A4-ABA3-9497DCFE0A23}" srcOrd="1" destOrd="0" presId="urn:microsoft.com/office/officeart/2005/8/layout/vList5"/>
    <dgm:cxn modelId="{92335314-BF8F-491D-8E0C-7DD9F118B65B}" type="presParOf" srcId="{66F0EB0D-6ADA-4CC2-9402-6253FE38AE45}" destId="{EB30D66E-7EC0-494C-A097-B465000B066E}" srcOrd="2" destOrd="0" presId="urn:microsoft.com/office/officeart/2005/8/layout/vList5"/>
    <dgm:cxn modelId="{600B6E0C-362C-4113-BA1F-37F3B17251F7}" type="presParOf" srcId="{EB30D66E-7EC0-494C-A097-B465000B066E}" destId="{A8CF4027-590F-4DAA-9CDB-1D443824A032}" srcOrd="0" destOrd="0" presId="urn:microsoft.com/office/officeart/2005/8/layout/vList5"/>
    <dgm:cxn modelId="{35A09A5E-C894-4466-B67E-2F206DAB0DFC}" type="presParOf" srcId="{EB30D66E-7EC0-494C-A097-B465000B066E}" destId="{DB0C76B6-F5CF-419C-B20C-0883D7F3F892}" srcOrd="1" destOrd="0" presId="urn:microsoft.com/office/officeart/2005/8/layout/vList5"/>
    <dgm:cxn modelId="{1E835512-9E42-427E-98C9-7BA231236C9F}" type="presParOf" srcId="{66F0EB0D-6ADA-4CC2-9402-6253FE38AE45}" destId="{80AB7EB6-14CE-4AE0-80D7-DC528D948F5D}" srcOrd="3" destOrd="0" presId="urn:microsoft.com/office/officeart/2005/8/layout/vList5"/>
    <dgm:cxn modelId="{3BE1A7C7-2F07-4326-8BEC-D42758678C59}" type="presParOf" srcId="{66F0EB0D-6ADA-4CC2-9402-6253FE38AE45}" destId="{0937C13D-9E7E-448B-8F87-F6BF26291E13}" srcOrd="4" destOrd="0" presId="urn:microsoft.com/office/officeart/2005/8/layout/vList5"/>
    <dgm:cxn modelId="{BE195392-4BC2-49D8-840A-C1DF2E64F1EE}" type="presParOf" srcId="{0937C13D-9E7E-448B-8F87-F6BF26291E13}" destId="{B4A5D7D8-DE0B-4895-9A0B-6040DC602524}" srcOrd="0" destOrd="0" presId="urn:microsoft.com/office/officeart/2005/8/layout/vList5"/>
    <dgm:cxn modelId="{47850CCD-7B1E-44E7-84E7-81D16A83920B}" type="presParOf" srcId="{0937C13D-9E7E-448B-8F87-F6BF26291E13}" destId="{9E7738BD-2C3D-4FC6-B728-F530B7E442FD}" srcOrd="1" destOrd="0" presId="urn:microsoft.com/office/officeart/2005/8/layout/vList5"/>
    <dgm:cxn modelId="{FD7150B8-C740-4C5D-86B0-847BAFB51F8E}" type="presParOf" srcId="{66F0EB0D-6ADA-4CC2-9402-6253FE38AE45}" destId="{282A1ACE-9FDA-4FBA-B08A-37C850AC73D5}" srcOrd="5" destOrd="0" presId="urn:microsoft.com/office/officeart/2005/8/layout/vList5"/>
    <dgm:cxn modelId="{5867FB52-FA5C-4063-B9EC-42594AE5FBE5}" type="presParOf" srcId="{66F0EB0D-6ADA-4CC2-9402-6253FE38AE45}" destId="{DEF9D576-40DE-4023-ACD7-118A1A6847DE}" srcOrd="6" destOrd="0" presId="urn:microsoft.com/office/officeart/2005/8/layout/vList5"/>
    <dgm:cxn modelId="{7E7FF45A-2153-43D3-B8FD-95E0B9E8C77A}" type="presParOf" srcId="{DEF9D576-40DE-4023-ACD7-118A1A6847DE}" destId="{19338B7F-7D8D-4749-BB30-15EE95952FDF}" srcOrd="0" destOrd="0" presId="urn:microsoft.com/office/officeart/2005/8/layout/vList5"/>
    <dgm:cxn modelId="{439BC867-5A89-4441-8D73-D4CE8AAC850E}" type="presParOf" srcId="{DEF9D576-40DE-4023-ACD7-118A1A6847DE}" destId="{3575024E-A41F-45C8-8878-F39A463A03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B07B58-7DF4-4C09-9EFC-83B1F0FEAFA2}" type="doc">
      <dgm:prSet loTypeId="urn:microsoft.com/office/officeart/2005/8/layout/cycle3" loCatId="cycle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8F7E42E-D951-42FE-9BE9-7E30A27A328B}">
      <dgm:prSet phldrT="[Text]"/>
      <dgm:spPr/>
      <dgm:t>
        <a:bodyPr/>
        <a:lstStyle/>
        <a:p>
          <a:r>
            <a:rPr lang="en-US" dirty="0" smtClean="0"/>
            <a:t>manifest of script URLs</a:t>
          </a:r>
          <a:endParaRPr lang="en-US" dirty="0"/>
        </a:p>
      </dgm:t>
    </dgm:pt>
    <dgm:pt modelId="{B9B1029C-7BFD-4A20-A7B1-542A8351F4E0}" type="parTrans" cxnId="{464DB4D3-1FFD-41B3-A7EB-025C328E90AC}">
      <dgm:prSet/>
      <dgm:spPr/>
      <dgm:t>
        <a:bodyPr/>
        <a:lstStyle/>
        <a:p>
          <a:endParaRPr lang="en-US"/>
        </a:p>
      </dgm:t>
    </dgm:pt>
    <dgm:pt modelId="{29161DE1-5FFC-439D-9B62-385AC54EE6C2}" type="sibTrans" cxnId="{464DB4D3-1FFD-41B3-A7EB-025C328E90AC}">
      <dgm:prSet/>
      <dgm:spPr/>
      <dgm:t>
        <a:bodyPr/>
        <a:lstStyle/>
        <a:p>
          <a:endParaRPr lang="en-US"/>
        </a:p>
      </dgm:t>
    </dgm:pt>
    <dgm:pt modelId="{19AA72EF-9003-49B4-8CAA-7042ED1DC7F0}">
      <dgm:prSet phldrT="[Text]"/>
      <dgm:spPr/>
      <dgm:t>
        <a:bodyPr/>
        <a:lstStyle/>
        <a:p>
          <a:r>
            <a:rPr lang="en-US" dirty="0" smtClean="0"/>
            <a:t>HTTP-only cookies</a:t>
          </a:r>
          <a:endParaRPr lang="en-US" dirty="0"/>
        </a:p>
      </dgm:t>
    </dgm:pt>
    <dgm:pt modelId="{C374149B-C28B-45A2-BA43-676D425852AF}" type="parTrans" cxnId="{031A4862-6A67-4E2A-9109-6A49C96E4B99}">
      <dgm:prSet/>
      <dgm:spPr/>
      <dgm:t>
        <a:bodyPr/>
        <a:lstStyle/>
        <a:p>
          <a:endParaRPr lang="en-US"/>
        </a:p>
      </dgm:t>
    </dgm:pt>
    <dgm:pt modelId="{69C9DC70-44F0-4B26-95B0-2B95FB4424C1}" type="sibTrans" cxnId="{031A4862-6A67-4E2A-9109-6A49C96E4B99}">
      <dgm:prSet/>
      <dgm:spPr/>
      <dgm:t>
        <a:bodyPr/>
        <a:lstStyle/>
        <a:p>
          <a:endParaRPr lang="en-US"/>
        </a:p>
      </dgm:t>
    </dgm:pt>
    <dgm:pt modelId="{86A279C8-EF5E-480C-82F3-BCC3A8CFF668}">
      <dgm:prSet phldrT="[Text]"/>
      <dgm:spPr/>
      <dgm:t>
        <a:bodyPr/>
        <a:lstStyle/>
        <a:p>
          <a:r>
            <a:rPr lang="en-US" dirty="0" smtClean="0"/>
            <a:t>no hidden frames</a:t>
          </a:r>
          <a:endParaRPr lang="en-US" dirty="0"/>
        </a:p>
      </dgm:t>
    </dgm:pt>
    <dgm:pt modelId="{8CB358F9-FD39-4407-A7E3-FB7653CBD176}" type="parTrans" cxnId="{4B579D0C-213B-43EC-A07C-42E4DA061644}">
      <dgm:prSet/>
      <dgm:spPr/>
      <dgm:t>
        <a:bodyPr/>
        <a:lstStyle/>
        <a:p>
          <a:endParaRPr lang="en-US"/>
        </a:p>
      </dgm:t>
    </dgm:pt>
    <dgm:pt modelId="{94C9A7DC-0911-42D9-BE16-58FAEB0243FF}" type="sibTrans" cxnId="{4B579D0C-213B-43EC-A07C-42E4DA061644}">
      <dgm:prSet/>
      <dgm:spPr/>
      <dgm:t>
        <a:bodyPr/>
        <a:lstStyle/>
        <a:p>
          <a:endParaRPr lang="en-US"/>
        </a:p>
      </dgm:t>
    </dgm:pt>
    <dgm:pt modelId="{29F1F7F4-5480-481F-9632-76A4AD49A0AC}">
      <dgm:prSet phldrT="[Text]"/>
      <dgm:spPr/>
      <dgm:t>
        <a:bodyPr/>
        <a:lstStyle/>
        <a:p>
          <a:r>
            <a:rPr lang="en-US" dirty="0" smtClean="0"/>
            <a:t>script </a:t>
          </a:r>
          <a:r>
            <a:rPr lang="en-US" dirty="0" err="1" smtClean="0"/>
            <a:t>whitelist</a:t>
          </a:r>
          <a:endParaRPr lang="en-US" dirty="0"/>
        </a:p>
      </dgm:t>
    </dgm:pt>
    <dgm:pt modelId="{5B047B06-E3CC-4F63-A29C-C2BCBEB1119F}" type="parTrans" cxnId="{6138325E-A233-4AA9-905D-80632711D82F}">
      <dgm:prSet/>
      <dgm:spPr/>
      <dgm:t>
        <a:bodyPr/>
        <a:lstStyle/>
        <a:p>
          <a:endParaRPr lang="en-US"/>
        </a:p>
      </dgm:t>
    </dgm:pt>
    <dgm:pt modelId="{06DE806D-B6E0-43BC-8D3E-7092C9A5AC8F}" type="sibTrans" cxnId="{6138325E-A233-4AA9-905D-80632711D82F}">
      <dgm:prSet/>
      <dgm:spPr/>
      <dgm:t>
        <a:bodyPr/>
        <a:lstStyle/>
        <a:p>
          <a:endParaRPr lang="en-US"/>
        </a:p>
      </dgm:t>
    </dgm:pt>
    <dgm:pt modelId="{70C6315C-3021-4DD5-AD2D-3F39BADA4314}">
      <dgm:prSet phldrT="[Text]"/>
      <dgm:spPr/>
      <dgm:t>
        <a:bodyPr/>
        <a:lstStyle/>
        <a:p>
          <a:r>
            <a:rPr lang="en-US" dirty="0" smtClean="0"/>
            <a:t>&lt;</a:t>
          </a:r>
          <a:r>
            <a:rPr lang="en-US" dirty="0" err="1" smtClean="0"/>
            <a:t>noscript</a:t>
          </a:r>
          <a:r>
            <a:rPr lang="en-US" dirty="0" smtClean="0"/>
            <a:t>&gt;</a:t>
          </a:r>
          <a:endParaRPr lang="en-US" dirty="0"/>
        </a:p>
      </dgm:t>
    </dgm:pt>
    <dgm:pt modelId="{8B31EB38-1892-4B8D-A5B7-5B5448DE3763}" type="parTrans" cxnId="{066DF8A7-609F-4E33-BB36-C2DD43357DAF}">
      <dgm:prSet/>
      <dgm:spPr/>
      <dgm:t>
        <a:bodyPr/>
        <a:lstStyle/>
        <a:p>
          <a:endParaRPr lang="en-US"/>
        </a:p>
      </dgm:t>
    </dgm:pt>
    <dgm:pt modelId="{E193141F-EB40-47AF-BE6F-FFC9022D52EC}" type="sibTrans" cxnId="{066DF8A7-609F-4E33-BB36-C2DD43357DAF}">
      <dgm:prSet/>
      <dgm:spPr/>
      <dgm:t>
        <a:bodyPr/>
        <a:lstStyle/>
        <a:p>
          <a:endParaRPr lang="en-US"/>
        </a:p>
      </dgm:t>
    </dgm:pt>
    <dgm:pt modelId="{31E38A00-68DD-4BF7-A664-797512023C24}">
      <dgm:prSet phldrT="[Text]"/>
      <dgm:spPr/>
      <dgm:t>
        <a:bodyPr/>
        <a:lstStyle/>
        <a:p>
          <a:r>
            <a:rPr lang="en-US" dirty="0" smtClean="0"/>
            <a:t>no URL redirection</a:t>
          </a:r>
          <a:endParaRPr lang="en-US" dirty="0"/>
        </a:p>
      </dgm:t>
    </dgm:pt>
    <dgm:pt modelId="{877EF601-F7FD-47C0-8DD6-210116C3D55B}" type="parTrans" cxnId="{4DFC9A3E-64B2-47F6-893C-1A29A6ECE812}">
      <dgm:prSet/>
      <dgm:spPr/>
      <dgm:t>
        <a:bodyPr/>
        <a:lstStyle/>
        <a:p>
          <a:endParaRPr lang="en-US"/>
        </a:p>
      </dgm:t>
    </dgm:pt>
    <dgm:pt modelId="{D5296781-3E8A-4E39-BE5B-D943775FA254}" type="sibTrans" cxnId="{4DFC9A3E-64B2-47F6-893C-1A29A6ECE812}">
      <dgm:prSet/>
      <dgm:spPr/>
      <dgm:t>
        <a:bodyPr/>
        <a:lstStyle/>
        <a:p>
          <a:endParaRPr lang="en-US"/>
        </a:p>
      </dgm:t>
    </dgm:pt>
    <dgm:pt modelId="{FCCC5BC5-4AB8-4F53-B46D-CD72924D0E64}">
      <dgm:prSet phldrT="[Text]"/>
      <dgm:spPr/>
      <dgm:t>
        <a:bodyPr/>
        <a:lstStyle/>
        <a:p>
          <a:r>
            <a:rPr lang="en-US" dirty="0" smtClean="0"/>
            <a:t>no pop-ups</a:t>
          </a:r>
          <a:endParaRPr lang="en-US" dirty="0"/>
        </a:p>
      </dgm:t>
    </dgm:pt>
    <dgm:pt modelId="{AFEEF091-B7A1-4C32-B4F3-9C0F14599641}" type="parTrans" cxnId="{34C9E6B0-E60C-4455-A991-40B548500C3C}">
      <dgm:prSet/>
      <dgm:spPr/>
      <dgm:t>
        <a:bodyPr/>
        <a:lstStyle/>
        <a:p>
          <a:endParaRPr lang="en-US"/>
        </a:p>
      </dgm:t>
    </dgm:pt>
    <dgm:pt modelId="{739933FD-D41B-4D41-BA65-FA8E9799AB94}" type="sibTrans" cxnId="{34C9E6B0-E60C-4455-A991-40B548500C3C}">
      <dgm:prSet/>
      <dgm:spPr/>
      <dgm:t>
        <a:bodyPr/>
        <a:lstStyle/>
        <a:p>
          <a:endParaRPr lang="en-US"/>
        </a:p>
      </dgm:t>
    </dgm:pt>
    <dgm:pt modelId="{F25EC60E-7980-B743-BA7D-31503106E5A2}">
      <dgm:prSet/>
      <dgm:spPr/>
      <dgm:t>
        <a:bodyPr/>
        <a:lstStyle/>
        <a:p>
          <a:r>
            <a:rPr lang="en-US" dirty="0" smtClean="0"/>
            <a:t>enforce public vs. private</a:t>
          </a:r>
          <a:endParaRPr lang="en-US" dirty="0"/>
        </a:p>
      </dgm:t>
    </dgm:pt>
    <dgm:pt modelId="{6339E3ED-3239-754F-B531-4351E00BD222}" type="parTrans" cxnId="{0D3D8CC0-5F0D-1D4F-B2D7-C27328657B90}">
      <dgm:prSet/>
      <dgm:spPr/>
      <dgm:t>
        <a:bodyPr/>
        <a:lstStyle/>
        <a:p>
          <a:endParaRPr lang="en-US"/>
        </a:p>
      </dgm:t>
    </dgm:pt>
    <dgm:pt modelId="{489D8118-9A99-7D4F-BC6A-796B0697F3F7}" type="sibTrans" cxnId="{0D3D8CC0-5F0D-1D4F-B2D7-C27328657B90}">
      <dgm:prSet/>
      <dgm:spPr/>
      <dgm:t>
        <a:bodyPr/>
        <a:lstStyle/>
        <a:p>
          <a:endParaRPr lang="en-US"/>
        </a:p>
      </dgm:t>
    </dgm:pt>
    <dgm:pt modelId="{78DE2FE9-5309-461E-B0F0-12F70B1740AB}">
      <dgm:prSet phldrT="[Text]"/>
      <dgm:spPr/>
      <dgm:t>
        <a:bodyPr/>
        <a:lstStyle/>
        <a:p>
          <a:r>
            <a:rPr lang="en-US" dirty="0" smtClean="0"/>
            <a:t>no foreign links</a:t>
          </a:r>
          <a:endParaRPr lang="en-US" dirty="0"/>
        </a:p>
      </dgm:t>
    </dgm:pt>
    <dgm:pt modelId="{7B66B8D2-1E66-4E8B-8722-FC8E97C3229D}" type="parTrans" cxnId="{3251C770-9D0A-4EA2-8475-9C7DD6644FA9}">
      <dgm:prSet/>
      <dgm:spPr/>
      <dgm:t>
        <a:bodyPr/>
        <a:lstStyle/>
        <a:p>
          <a:endParaRPr lang="en-US"/>
        </a:p>
      </dgm:t>
    </dgm:pt>
    <dgm:pt modelId="{C8A93949-3F1E-4093-97D6-99D2A4CB2E5D}" type="sibTrans" cxnId="{3251C770-9D0A-4EA2-8475-9C7DD6644FA9}">
      <dgm:prSet/>
      <dgm:spPr/>
      <dgm:t>
        <a:bodyPr/>
        <a:lstStyle/>
        <a:p>
          <a:endParaRPr lang="en-US"/>
        </a:p>
      </dgm:t>
    </dgm:pt>
    <dgm:pt modelId="{10984C5F-0FDA-4054-BCB6-2ADD723E4AAF}">
      <dgm:prSet phldrT="[Text]"/>
      <dgm:spPr/>
      <dgm:t>
        <a:bodyPr/>
        <a:lstStyle/>
        <a:p>
          <a:r>
            <a:rPr lang="en-US" dirty="0" smtClean="0"/>
            <a:t>resource blacklists</a:t>
          </a:r>
          <a:endParaRPr lang="en-US" dirty="0"/>
        </a:p>
      </dgm:t>
    </dgm:pt>
    <dgm:pt modelId="{65A3CC88-DC9D-4D3B-A836-70DA3F80F0B9}" type="parTrans" cxnId="{2744CBD0-DFAB-4F5C-B91C-FFC8D492E757}">
      <dgm:prSet/>
      <dgm:spPr/>
      <dgm:t>
        <a:bodyPr/>
        <a:lstStyle/>
        <a:p>
          <a:endParaRPr lang="en-US"/>
        </a:p>
      </dgm:t>
    </dgm:pt>
    <dgm:pt modelId="{536C6A41-A48D-4797-BA2E-9EAF397F9DB9}" type="sibTrans" cxnId="{2744CBD0-DFAB-4F5C-B91C-FFC8D492E757}">
      <dgm:prSet/>
      <dgm:spPr/>
      <dgm:t>
        <a:bodyPr/>
        <a:lstStyle/>
        <a:p>
          <a:endParaRPr lang="en-US"/>
        </a:p>
      </dgm:t>
    </dgm:pt>
    <dgm:pt modelId="{68D7E519-E120-454A-A6B5-1029A7E4DB22}">
      <dgm:prSet phldrT="[Text]"/>
      <dgm:spPr/>
      <dgm:t>
        <a:bodyPr/>
        <a:lstStyle/>
        <a:p>
          <a:r>
            <a:rPr lang="en-US" smtClean="0"/>
            <a:t>limit </a:t>
          </a:r>
          <a:r>
            <a:rPr lang="en-US" dirty="0" err="1" smtClean="0"/>
            <a:t>eval</a:t>
          </a:r>
          <a:endParaRPr lang="en-US" dirty="0"/>
        </a:p>
      </dgm:t>
    </dgm:pt>
    <dgm:pt modelId="{14538FD6-ED5C-47EA-9986-A1DE350923A5}" type="parTrans" cxnId="{D0E37A49-EB96-411A-B829-17247BF0D3B3}">
      <dgm:prSet/>
      <dgm:spPr/>
      <dgm:t>
        <a:bodyPr/>
        <a:lstStyle/>
        <a:p>
          <a:endParaRPr lang="en-US"/>
        </a:p>
      </dgm:t>
    </dgm:pt>
    <dgm:pt modelId="{A7832489-5977-44EA-B75D-80AF1BB3962B}" type="sibTrans" cxnId="{D0E37A49-EB96-411A-B829-17247BF0D3B3}">
      <dgm:prSet/>
      <dgm:spPr/>
      <dgm:t>
        <a:bodyPr/>
        <a:lstStyle/>
        <a:p>
          <a:endParaRPr lang="en-US"/>
        </a:p>
      </dgm:t>
    </dgm:pt>
    <dgm:pt modelId="{5D409736-8484-4235-BB65-FF61426C3AD4}" type="pres">
      <dgm:prSet presAssocID="{70B07B58-7DF4-4C09-9EFC-83B1F0FEAF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967B9B-27D0-473C-A1AC-53E9D79CD444}" type="pres">
      <dgm:prSet presAssocID="{70B07B58-7DF4-4C09-9EFC-83B1F0FEAFA2}" presName="cycle" presStyleCnt="0"/>
      <dgm:spPr/>
      <dgm:t>
        <a:bodyPr/>
        <a:lstStyle/>
        <a:p>
          <a:endParaRPr lang="en-US"/>
        </a:p>
      </dgm:t>
    </dgm:pt>
    <dgm:pt modelId="{4E3ADEC9-A526-43B8-B272-081770896C0E}" type="pres">
      <dgm:prSet presAssocID="{E8F7E42E-D951-42FE-9BE9-7E30A27A328B}" presName="nodeFirst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3A63B-D1C6-4FF1-8D51-C61855B32D18}" type="pres">
      <dgm:prSet presAssocID="{29161DE1-5FFC-439D-9B62-385AC54EE6C2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8AE5432-AD65-4902-B058-0B560284B196}" type="pres">
      <dgm:prSet presAssocID="{19AA72EF-9003-49B4-8CAA-7042ED1DC7F0}" presName="nodeFollowingNodes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4948E-A303-442D-ACEC-4E9AB998FEB3}" type="pres">
      <dgm:prSet presAssocID="{10984C5F-0FDA-4054-BCB6-2ADD723E4AAF}" presName="nodeFollowingNodes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E2730-7E82-441F-BB94-51BD541D4046}" type="pres">
      <dgm:prSet presAssocID="{68D7E519-E120-454A-A6B5-1029A7E4DB22}" presName="nodeFollowingNodes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24E44-FB96-4E9E-8229-6C64EF5AE03A}" type="pres">
      <dgm:prSet presAssocID="{78DE2FE9-5309-461E-B0F0-12F70B1740AB}" presName="nodeFollowingNodes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A60E3-87FA-4D83-A49C-376E22D38EF0}" type="pres">
      <dgm:prSet presAssocID="{86A279C8-EF5E-480C-82F3-BCC3A8CFF668}" presName="nodeFollowingNodes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CC9E7-D5C9-40E3-AB8B-A516AE53ADD1}" type="pres">
      <dgm:prSet presAssocID="{29F1F7F4-5480-481F-9632-76A4AD49A0AC}" presName="nodeFollowingNodes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FD2BE-0DBA-4B9C-9CF2-A48CE3313FC0}" type="pres">
      <dgm:prSet presAssocID="{70C6315C-3021-4DD5-AD2D-3F39BADA4314}" presName="nodeFollowingNodes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60D27-2EBF-413E-BD04-F7E9D4949B8D}" type="pres">
      <dgm:prSet presAssocID="{31E38A00-68DD-4BF7-A664-797512023C24}" presName="nodeFollowingNodes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91DC2-9975-4B55-92EE-502DE51E87BD}" type="pres">
      <dgm:prSet presAssocID="{FCCC5BC5-4AB8-4F53-B46D-CD72924D0E64}" presName="nodeFollowingNodes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8EA7E-5726-E34A-9D74-250CD87C14BE}" type="pres">
      <dgm:prSet presAssocID="{F25EC60E-7980-B743-BA7D-31503106E5A2}" presName="nodeFollowingNodes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8325E-A233-4AA9-905D-80632711D82F}" srcId="{70B07B58-7DF4-4C09-9EFC-83B1F0FEAFA2}" destId="{29F1F7F4-5480-481F-9632-76A4AD49A0AC}" srcOrd="6" destOrd="0" parTransId="{5B047B06-E3CC-4F63-A29C-C2BCBEB1119F}" sibTransId="{06DE806D-B6E0-43BC-8D3E-7092C9A5AC8F}"/>
    <dgm:cxn modelId="{4B579D0C-213B-43EC-A07C-42E4DA061644}" srcId="{70B07B58-7DF4-4C09-9EFC-83B1F0FEAFA2}" destId="{86A279C8-EF5E-480C-82F3-BCC3A8CFF668}" srcOrd="5" destOrd="0" parTransId="{8CB358F9-FD39-4407-A7E3-FB7653CBD176}" sibTransId="{94C9A7DC-0911-42D9-BE16-58FAEB0243FF}"/>
    <dgm:cxn modelId="{0D3D8CC0-5F0D-1D4F-B2D7-C27328657B90}" srcId="{70B07B58-7DF4-4C09-9EFC-83B1F0FEAFA2}" destId="{F25EC60E-7980-B743-BA7D-31503106E5A2}" srcOrd="10" destOrd="0" parTransId="{6339E3ED-3239-754F-B531-4351E00BD222}" sibTransId="{489D8118-9A99-7D4F-BC6A-796B0697F3F7}"/>
    <dgm:cxn modelId="{4BED5BEB-696E-4D93-BDEA-EAA245579D29}" type="presOf" srcId="{86A279C8-EF5E-480C-82F3-BCC3A8CFF668}" destId="{709A60E3-87FA-4D83-A49C-376E22D38EF0}" srcOrd="0" destOrd="0" presId="urn:microsoft.com/office/officeart/2005/8/layout/cycle3"/>
    <dgm:cxn modelId="{D6D8D47E-578A-42B9-8125-B56DE57FDEE1}" type="presOf" srcId="{70C6315C-3021-4DD5-AD2D-3F39BADA4314}" destId="{1A3FD2BE-0DBA-4B9C-9CF2-A48CE3313FC0}" srcOrd="0" destOrd="0" presId="urn:microsoft.com/office/officeart/2005/8/layout/cycle3"/>
    <dgm:cxn modelId="{066DF8A7-609F-4E33-BB36-C2DD43357DAF}" srcId="{70B07B58-7DF4-4C09-9EFC-83B1F0FEAFA2}" destId="{70C6315C-3021-4DD5-AD2D-3F39BADA4314}" srcOrd="7" destOrd="0" parTransId="{8B31EB38-1892-4B8D-A5B7-5B5448DE3763}" sibTransId="{E193141F-EB40-47AF-BE6F-FFC9022D52EC}"/>
    <dgm:cxn modelId="{6FB283C4-01B7-E741-ADCA-FE9800E930D8}" type="presOf" srcId="{F25EC60E-7980-B743-BA7D-31503106E5A2}" destId="{AEB8EA7E-5726-E34A-9D74-250CD87C14BE}" srcOrd="0" destOrd="0" presId="urn:microsoft.com/office/officeart/2005/8/layout/cycle3"/>
    <dgm:cxn modelId="{4DFC9A3E-64B2-47F6-893C-1A29A6ECE812}" srcId="{70B07B58-7DF4-4C09-9EFC-83B1F0FEAFA2}" destId="{31E38A00-68DD-4BF7-A664-797512023C24}" srcOrd="8" destOrd="0" parTransId="{877EF601-F7FD-47C0-8DD6-210116C3D55B}" sibTransId="{D5296781-3E8A-4E39-BE5B-D943775FA254}"/>
    <dgm:cxn modelId="{34C9E6B0-E60C-4455-A991-40B548500C3C}" srcId="{70B07B58-7DF4-4C09-9EFC-83B1F0FEAFA2}" destId="{FCCC5BC5-4AB8-4F53-B46D-CD72924D0E64}" srcOrd="9" destOrd="0" parTransId="{AFEEF091-B7A1-4C32-B4F3-9C0F14599641}" sibTransId="{739933FD-D41B-4D41-BA65-FA8E9799AB94}"/>
    <dgm:cxn modelId="{E964607E-704B-41A0-B372-755CAF4E6052}" type="presOf" srcId="{70B07B58-7DF4-4C09-9EFC-83B1F0FEAFA2}" destId="{5D409736-8484-4235-BB65-FF61426C3AD4}" srcOrd="0" destOrd="0" presId="urn:microsoft.com/office/officeart/2005/8/layout/cycle3"/>
    <dgm:cxn modelId="{D0E37A49-EB96-411A-B829-17247BF0D3B3}" srcId="{70B07B58-7DF4-4C09-9EFC-83B1F0FEAFA2}" destId="{68D7E519-E120-454A-A6B5-1029A7E4DB22}" srcOrd="3" destOrd="0" parTransId="{14538FD6-ED5C-47EA-9986-A1DE350923A5}" sibTransId="{A7832489-5977-44EA-B75D-80AF1BB3962B}"/>
    <dgm:cxn modelId="{2744CBD0-DFAB-4F5C-B91C-FFC8D492E757}" srcId="{70B07B58-7DF4-4C09-9EFC-83B1F0FEAFA2}" destId="{10984C5F-0FDA-4054-BCB6-2ADD723E4AAF}" srcOrd="2" destOrd="0" parTransId="{65A3CC88-DC9D-4D3B-A836-70DA3F80F0B9}" sibTransId="{536C6A41-A48D-4797-BA2E-9EAF397F9DB9}"/>
    <dgm:cxn modelId="{7364D596-6BDF-4E6E-8E31-191DAD384554}" type="presOf" srcId="{68D7E519-E120-454A-A6B5-1029A7E4DB22}" destId="{642E2730-7E82-441F-BB94-51BD541D4046}" srcOrd="0" destOrd="0" presId="urn:microsoft.com/office/officeart/2005/8/layout/cycle3"/>
    <dgm:cxn modelId="{45F51039-528E-424B-9F32-ECC064E04ECA}" type="presOf" srcId="{78DE2FE9-5309-461E-B0F0-12F70B1740AB}" destId="{00024E44-FB96-4E9E-8229-6C64EF5AE03A}" srcOrd="0" destOrd="0" presId="urn:microsoft.com/office/officeart/2005/8/layout/cycle3"/>
    <dgm:cxn modelId="{3251C770-9D0A-4EA2-8475-9C7DD6644FA9}" srcId="{70B07B58-7DF4-4C09-9EFC-83B1F0FEAFA2}" destId="{78DE2FE9-5309-461E-B0F0-12F70B1740AB}" srcOrd="4" destOrd="0" parTransId="{7B66B8D2-1E66-4E8B-8722-FC8E97C3229D}" sibTransId="{C8A93949-3F1E-4093-97D6-99D2A4CB2E5D}"/>
    <dgm:cxn modelId="{464DB4D3-1FFD-41B3-A7EB-025C328E90AC}" srcId="{70B07B58-7DF4-4C09-9EFC-83B1F0FEAFA2}" destId="{E8F7E42E-D951-42FE-9BE9-7E30A27A328B}" srcOrd="0" destOrd="0" parTransId="{B9B1029C-7BFD-4A20-A7B1-542A8351F4E0}" sibTransId="{29161DE1-5FFC-439D-9B62-385AC54EE6C2}"/>
    <dgm:cxn modelId="{84198C69-7A30-48CD-B0BC-463090F9001B}" type="presOf" srcId="{31E38A00-68DD-4BF7-A664-797512023C24}" destId="{7AA60D27-2EBF-413E-BD04-F7E9D4949B8D}" srcOrd="0" destOrd="0" presId="urn:microsoft.com/office/officeart/2005/8/layout/cycle3"/>
    <dgm:cxn modelId="{031A4862-6A67-4E2A-9109-6A49C96E4B99}" srcId="{70B07B58-7DF4-4C09-9EFC-83B1F0FEAFA2}" destId="{19AA72EF-9003-49B4-8CAA-7042ED1DC7F0}" srcOrd="1" destOrd="0" parTransId="{C374149B-C28B-45A2-BA43-676D425852AF}" sibTransId="{69C9DC70-44F0-4B26-95B0-2B95FB4424C1}"/>
    <dgm:cxn modelId="{3C92DF20-7627-4E98-9009-407C53E1B57A}" type="presOf" srcId="{FCCC5BC5-4AB8-4F53-B46D-CD72924D0E64}" destId="{8E491DC2-9975-4B55-92EE-502DE51E87BD}" srcOrd="0" destOrd="0" presId="urn:microsoft.com/office/officeart/2005/8/layout/cycle3"/>
    <dgm:cxn modelId="{95F7831E-554D-474B-A371-E8AA055E2FF9}" type="presOf" srcId="{E8F7E42E-D951-42FE-9BE9-7E30A27A328B}" destId="{4E3ADEC9-A526-43B8-B272-081770896C0E}" srcOrd="0" destOrd="0" presId="urn:microsoft.com/office/officeart/2005/8/layout/cycle3"/>
    <dgm:cxn modelId="{24D7A232-8214-4847-B075-2B7B6A54E589}" type="presOf" srcId="{10984C5F-0FDA-4054-BCB6-2ADD723E4AAF}" destId="{3204948E-A303-442D-ACEC-4E9AB998FEB3}" srcOrd="0" destOrd="0" presId="urn:microsoft.com/office/officeart/2005/8/layout/cycle3"/>
    <dgm:cxn modelId="{DFCF91FF-29BF-4FC2-B4A4-26737BBD2964}" type="presOf" srcId="{29F1F7F4-5480-481F-9632-76A4AD49A0AC}" destId="{DDDCC9E7-D5C9-40E3-AB8B-A516AE53ADD1}" srcOrd="0" destOrd="0" presId="urn:microsoft.com/office/officeart/2005/8/layout/cycle3"/>
    <dgm:cxn modelId="{70BEBBFB-5A7A-414A-9725-BF21A2EBD769}" type="presOf" srcId="{29161DE1-5FFC-439D-9B62-385AC54EE6C2}" destId="{2223A63B-D1C6-4FF1-8D51-C61855B32D18}" srcOrd="0" destOrd="0" presId="urn:microsoft.com/office/officeart/2005/8/layout/cycle3"/>
    <dgm:cxn modelId="{7876E657-AB75-4BE5-8082-3E13F0E6F03E}" type="presOf" srcId="{19AA72EF-9003-49B4-8CAA-7042ED1DC7F0}" destId="{D8AE5432-AD65-4902-B058-0B560284B196}" srcOrd="0" destOrd="0" presId="urn:microsoft.com/office/officeart/2005/8/layout/cycle3"/>
    <dgm:cxn modelId="{555F8CCF-3EFC-46E7-AA63-72BF439E7DE0}" type="presParOf" srcId="{5D409736-8484-4235-BB65-FF61426C3AD4}" destId="{9C967B9B-27D0-473C-A1AC-53E9D79CD444}" srcOrd="0" destOrd="0" presId="urn:microsoft.com/office/officeart/2005/8/layout/cycle3"/>
    <dgm:cxn modelId="{72641551-76DC-4F7E-A2F2-A97FE826B3B7}" type="presParOf" srcId="{9C967B9B-27D0-473C-A1AC-53E9D79CD444}" destId="{4E3ADEC9-A526-43B8-B272-081770896C0E}" srcOrd="0" destOrd="0" presId="urn:microsoft.com/office/officeart/2005/8/layout/cycle3"/>
    <dgm:cxn modelId="{BA30FFCF-0C34-4550-BDFA-3337225848EF}" type="presParOf" srcId="{9C967B9B-27D0-473C-A1AC-53E9D79CD444}" destId="{2223A63B-D1C6-4FF1-8D51-C61855B32D18}" srcOrd="1" destOrd="0" presId="urn:microsoft.com/office/officeart/2005/8/layout/cycle3"/>
    <dgm:cxn modelId="{C2986D28-75D2-486C-B530-546841554F1D}" type="presParOf" srcId="{9C967B9B-27D0-473C-A1AC-53E9D79CD444}" destId="{D8AE5432-AD65-4902-B058-0B560284B196}" srcOrd="2" destOrd="0" presId="urn:microsoft.com/office/officeart/2005/8/layout/cycle3"/>
    <dgm:cxn modelId="{5A824214-F505-42A0-B04B-24A9B00F532C}" type="presParOf" srcId="{9C967B9B-27D0-473C-A1AC-53E9D79CD444}" destId="{3204948E-A303-442D-ACEC-4E9AB998FEB3}" srcOrd="3" destOrd="0" presId="urn:microsoft.com/office/officeart/2005/8/layout/cycle3"/>
    <dgm:cxn modelId="{27A938AC-FA7E-4D8A-ACAF-25C2F680DF96}" type="presParOf" srcId="{9C967B9B-27D0-473C-A1AC-53E9D79CD444}" destId="{642E2730-7E82-441F-BB94-51BD541D4046}" srcOrd="4" destOrd="0" presId="urn:microsoft.com/office/officeart/2005/8/layout/cycle3"/>
    <dgm:cxn modelId="{0C81F79C-FDBD-435C-B699-98F345AF4A80}" type="presParOf" srcId="{9C967B9B-27D0-473C-A1AC-53E9D79CD444}" destId="{00024E44-FB96-4E9E-8229-6C64EF5AE03A}" srcOrd="5" destOrd="0" presId="urn:microsoft.com/office/officeart/2005/8/layout/cycle3"/>
    <dgm:cxn modelId="{0CA3467E-A494-404C-A029-E72EF99F9C6F}" type="presParOf" srcId="{9C967B9B-27D0-473C-A1AC-53E9D79CD444}" destId="{709A60E3-87FA-4D83-A49C-376E22D38EF0}" srcOrd="6" destOrd="0" presId="urn:microsoft.com/office/officeart/2005/8/layout/cycle3"/>
    <dgm:cxn modelId="{14CE128D-E9B1-4087-A0D1-CA4F2F135E26}" type="presParOf" srcId="{9C967B9B-27D0-473C-A1AC-53E9D79CD444}" destId="{DDDCC9E7-D5C9-40E3-AB8B-A516AE53ADD1}" srcOrd="7" destOrd="0" presId="urn:microsoft.com/office/officeart/2005/8/layout/cycle3"/>
    <dgm:cxn modelId="{7D55E271-0274-4821-8308-113C15A8469A}" type="presParOf" srcId="{9C967B9B-27D0-473C-A1AC-53E9D79CD444}" destId="{1A3FD2BE-0DBA-4B9C-9CF2-A48CE3313FC0}" srcOrd="8" destOrd="0" presId="urn:microsoft.com/office/officeart/2005/8/layout/cycle3"/>
    <dgm:cxn modelId="{D96FA8ED-24AB-4852-9589-45AF90E778FA}" type="presParOf" srcId="{9C967B9B-27D0-473C-A1AC-53E9D79CD444}" destId="{7AA60D27-2EBF-413E-BD04-F7E9D4949B8D}" srcOrd="9" destOrd="0" presId="urn:microsoft.com/office/officeart/2005/8/layout/cycle3"/>
    <dgm:cxn modelId="{CFDA07BC-1DE2-4E8E-B3E0-340DC6AAE1F9}" type="presParOf" srcId="{9C967B9B-27D0-473C-A1AC-53E9D79CD444}" destId="{8E491DC2-9975-4B55-92EE-502DE51E87BD}" srcOrd="10" destOrd="0" presId="urn:microsoft.com/office/officeart/2005/8/layout/cycle3"/>
    <dgm:cxn modelId="{348FA3FE-5C86-8740-B544-C1F4377AB0F9}" type="presParOf" srcId="{9C967B9B-27D0-473C-A1AC-53E9D79CD444}" destId="{AEB8EA7E-5726-E34A-9D74-250CD87C14BE}" srcOrd="11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27D741-9D68-42C9-9309-1C5388882CB4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2D7DF07-107C-46CC-95A4-7A515531F62A}">
      <dgm:prSet phldrT="[Text]"/>
      <dgm:spPr/>
      <dgm:t>
        <a:bodyPr/>
        <a:lstStyle/>
        <a:p>
          <a:r>
            <a:rPr lang="en-US" dirty="0" smtClean="0"/>
            <a:t>control loading and use of scripts</a:t>
          </a:r>
          <a:endParaRPr lang="en-US" dirty="0"/>
        </a:p>
      </dgm:t>
    </dgm:pt>
    <dgm:pt modelId="{9D8D3E9B-E681-4B41-AA67-FE8990412A58}" type="parTrans" cxnId="{6EE17B8F-41AF-4353-A644-8066793D4AF5}">
      <dgm:prSet/>
      <dgm:spPr/>
      <dgm:t>
        <a:bodyPr/>
        <a:lstStyle/>
        <a:p>
          <a:endParaRPr lang="en-US"/>
        </a:p>
      </dgm:t>
    </dgm:pt>
    <dgm:pt modelId="{80F1C94F-56B9-4F53-A939-DBD383ECF6C2}" type="sibTrans" cxnId="{6EE17B8F-41AF-4353-A644-8066793D4AF5}">
      <dgm:prSet/>
      <dgm:spPr/>
      <dgm:t>
        <a:bodyPr/>
        <a:lstStyle/>
        <a:p>
          <a:endParaRPr lang="en-US"/>
        </a:p>
      </dgm:t>
    </dgm:pt>
    <dgm:pt modelId="{898C1DDF-DAD1-4BB3-8B59-BB6A960D53D1}">
      <dgm:prSet phldrT="[Text]" custT="1"/>
      <dgm:spPr/>
      <dgm:t>
        <a:bodyPr/>
        <a:lstStyle/>
        <a:p>
          <a:r>
            <a:rPr lang="en-US" sz="2600" dirty="0" smtClean="0"/>
            <a:t>express many policies </a:t>
          </a:r>
          <a:r>
            <a:rPr lang="en-US" sz="2600" i="1" dirty="0" smtClean="0"/>
            <a:t>safely</a:t>
          </a:r>
          <a:endParaRPr lang="en-US" sz="2600" dirty="0"/>
        </a:p>
      </dgm:t>
    </dgm:pt>
    <dgm:pt modelId="{574BA9C2-41AF-4D53-9050-A1CD01766534}" type="parTrans" cxnId="{3F98B094-6D9E-44BF-8F40-278EBFDE970C}">
      <dgm:prSet/>
      <dgm:spPr/>
      <dgm:t>
        <a:bodyPr/>
        <a:lstStyle/>
        <a:p>
          <a:endParaRPr lang="en-US"/>
        </a:p>
      </dgm:t>
    </dgm:pt>
    <dgm:pt modelId="{06604ECD-6213-4A08-822E-828125C833FD}" type="sibTrans" cxnId="{3F98B094-6D9E-44BF-8F40-278EBFDE970C}">
      <dgm:prSet/>
      <dgm:spPr/>
      <dgm:t>
        <a:bodyPr/>
        <a:lstStyle/>
        <a:p>
          <a:endParaRPr lang="en-US"/>
        </a:p>
      </dgm:t>
    </dgm:pt>
    <dgm:pt modelId="{75C6CCD1-F227-40EB-B66B-53206F5AA819}">
      <dgm:prSet phldrT="[Text]"/>
      <dgm:spPr/>
      <dgm:t>
        <a:bodyPr/>
        <a:lstStyle/>
        <a:p>
          <a:r>
            <a:rPr lang="en-US" dirty="0" smtClean="0"/>
            <a:t>16 hand-written policies</a:t>
          </a:r>
          <a:endParaRPr lang="en-US" dirty="0"/>
        </a:p>
      </dgm:t>
    </dgm:pt>
    <dgm:pt modelId="{516CF4E6-7E64-4508-8E50-4BCE1F87E071}" type="parTrans" cxnId="{2C26C52E-60D7-41A8-A496-09F1923F354B}">
      <dgm:prSet/>
      <dgm:spPr/>
      <dgm:t>
        <a:bodyPr/>
        <a:lstStyle/>
        <a:p>
          <a:endParaRPr lang="en-US"/>
        </a:p>
      </dgm:t>
    </dgm:pt>
    <dgm:pt modelId="{6250108A-478E-4D4B-B0F7-BDF785042EE6}" type="sibTrans" cxnId="{2C26C52E-60D7-41A8-A496-09F1923F354B}">
      <dgm:prSet/>
      <dgm:spPr/>
      <dgm:t>
        <a:bodyPr/>
        <a:lstStyle/>
        <a:p>
          <a:endParaRPr lang="en-US"/>
        </a:p>
      </dgm:t>
    </dgm:pt>
    <dgm:pt modelId="{DA184BAA-0903-453E-BFD8-D568A126F18E}">
      <dgm:prSet phldrT="[Text]"/>
      <dgm:spPr/>
      <dgm:t>
        <a:bodyPr/>
        <a:lstStyle/>
        <a:p>
          <a:r>
            <a:rPr lang="en-US" dirty="0" smtClean="0"/>
            <a:t>browser support</a:t>
          </a:r>
          <a:endParaRPr lang="en-US" dirty="0"/>
        </a:p>
      </dgm:t>
    </dgm:pt>
    <dgm:pt modelId="{EBA030C6-3991-4767-BE3C-2BC40C9ABE23}" type="parTrans" cxnId="{B4F5B5CD-1589-4DB2-9B97-BBD52ADE85D4}">
      <dgm:prSet/>
      <dgm:spPr/>
      <dgm:t>
        <a:bodyPr/>
        <a:lstStyle/>
        <a:p>
          <a:endParaRPr lang="en-US"/>
        </a:p>
      </dgm:t>
    </dgm:pt>
    <dgm:pt modelId="{B2E7D2CA-D7FD-412C-9CCC-523C7D0F6559}" type="sibTrans" cxnId="{B4F5B5CD-1589-4DB2-9B97-BBD52ADE85D4}">
      <dgm:prSet/>
      <dgm:spPr/>
      <dgm:t>
        <a:bodyPr/>
        <a:lstStyle/>
        <a:p>
          <a:endParaRPr lang="en-US"/>
        </a:p>
      </dgm:t>
    </dgm:pt>
    <dgm:pt modelId="{2E343018-C3D5-46FD-BA02-4209055B9669}">
      <dgm:prSet phldrT="[Text]"/>
      <dgm:spPr/>
      <dgm:t>
        <a:bodyPr/>
        <a:lstStyle/>
        <a:p>
          <a:r>
            <a:rPr lang="en-US" dirty="0" smtClean="0"/>
            <a:t>built into IE 8 JavaScript interpreter</a:t>
          </a:r>
          <a:endParaRPr lang="en-US" dirty="0"/>
        </a:p>
      </dgm:t>
    </dgm:pt>
    <dgm:pt modelId="{13772253-7E02-4B05-9725-2EE07C2E701C}" type="parTrans" cxnId="{5DCC27C4-ADE1-4909-8F6D-526A1DDAF8A5}">
      <dgm:prSet/>
      <dgm:spPr/>
      <dgm:t>
        <a:bodyPr/>
        <a:lstStyle/>
        <a:p>
          <a:endParaRPr lang="en-US"/>
        </a:p>
      </dgm:t>
    </dgm:pt>
    <dgm:pt modelId="{C35514C6-328C-4A71-B9E6-2873A2CF733A}" type="sibTrans" cxnId="{5DCC27C4-ADE1-4909-8F6D-526A1DDAF8A5}">
      <dgm:prSet/>
      <dgm:spPr/>
      <dgm:t>
        <a:bodyPr/>
        <a:lstStyle/>
        <a:p>
          <a:endParaRPr lang="en-US"/>
        </a:p>
      </dgm:t>
    </dgm:pt>
    <dgm:pt modelId="{F5E1C8FF-CAB5-4F4A-B3D9-B21F54A80339}">
      <dgm:prSet phldrT="[Text]"/>
      <dgm:spPr/>
      <dgm:t>
        <a:bodyPr/>
        <a:lstStyle/>
        <a:p>
          <a:r>
            <a:rPr lang="en-US" dirty="0" smtClean="0"/>
            <a:t>protect benign users</a:t>
          </a:r>
          <a:endParaRPr lang="en-US" dirty="0"/>
        </a:p>
      </dgm:t>
    </dgm:pt>
    <dgm:pt modelId="{A9E5471F-E746-4A67-BA3D-FED55785EC46}" type="parTrans" cxnId="{75B53AA4-DB39-4FE1-9DDE-AAAC9F0165B6}">
      <dgm:prSet/>
      <dgm:spPr/>
      <dgm:t>
        <a:bodyPr/>
        <a:lstStyle/>
        <a:p>
          <a:endParaRPr lang="en-US"/>
        </a:p>
      </dgm:t>
    </dgm:pt>
    <dgm:pt modelId="{8066A2BC-9998-4F1A-85B0-DA0F62F969E3}" type="sibTrans" cxnId="{75B53AA4-DB39-4FE1-9DDE-AAAC9F0165B6}">
      <dgm:prSet/>
      <dgm:spPr/>
      <dgm:t>
        <a:bodyPr/>
        <a:lstStyle/>
        <a:p>
          <a:endParaRPr lang="en-US"/>
        </a:p>
      </dgm:t>
    </dgm:pt>
    <dgm:pt modelId="{4FD03E09-9668-4CEF-9B67-15AC9F62DAF0}">
      <dgm:prSet phldrT="[Text]"/>
      <dgm:spPr/>
      <dgm:t>
        <a:bodyPr/>
        <a:lstStyle/>
        <a:p>
          <a:r>
            <a:rPr lang="en-US" dirty="0" smtClean="0"/>
            <a:t>implemented 2 policy generators</a:t>
          </a:r>
          <a:endParaRPr lang="en-US" dirty="0"/>
        </a:p>
      </dgm:t>
    </dgm:pt>
    <dgm:pt modelId="{AA7DA5FD-8538-4F21-9C59-A555DF9C8653}" type="parTrans" cxnId="{69EF6D1A-7A23-424A-ABDE-FAF6DC1DF78F}">
      <dgm:prSet/>
      <dgm:spPr/>
      <dgm:t>
        <a:bodyPr/>
        <a:lstStyle/>
        <a:p>
          <a:endParaRPr lang="en-US"/>
        </a:p>
      </dgm:t>
    </dgm:pt>
    <dgm:pt modelId="{E2554FEA-57F0-430C-BBC4-5DE459353DCA}" type="sibTrans" cxnId="{69EF6D1A-7A23-424A-ABDE-FAF6DC1DF78F}">
      <dgm:prSet/>
      <dgm:spPr/>
      <dgm:t>
        <a:bodyPr/>
        <a:lstStyle/>
        <a:p>
          <a:endParaRPr lang="en-US"/>
        </a:p>
      </dgm:t>
    </dgm:pt>
    <dgm:pt modelId="{7D051BD1-1B30-7B4D-B4BD-0A1A98D4576D}">
      <dgm:prSet phldrT="[Text]"/>
      <dgm:spPr/>
      <dgm:t>
        <a:bodyPr/>
        <a:lstStyle/>
        <a:p>
          <a:r>
            <a:rPr lang="en-US" dirty="0" smtClean="0"/>
            <a:t>proposed type system to catch common attacks</a:t>
          </a:r>
          <a:endParaRPr lang="en-US" dirty="0"/>
        </a:p>
      </dgm:t>
    </dgm:pt>
    <dgm:pt modelId="{1BEB2C07-A7DD-7248-B9C3-76C0BDC1306E}" type="parTrans" cxnId="{5BBDE768-C933-D147-9398-A4C4EEC9404A}">
      <dgm:prSet/>
      <dgm:spPr/>
      <dgm:t>
        <a:bodyPr/>
        <a:lstStyle/>
        <a:p>
          <a:endParaRPr lang="en-US"/>
        </a:p>
      </dgm:t>
    </dgm:pt>
    <dgm:pt modelId="{78D845DB-E7BD-B84C-AD22-7910DCCA231E}" type="sibTrans" cxnId="{5BBDE768-C933-D147-9398-A4C4EEC9404A}">
      <dgm:prSet/>
      <dgm:spPr/>
      <dgm:t>
        <a:bodyPr/>
        <a:lstStyle/>
        <a:p>
          <a:endParaRPr lang="en-US"/>
        </a:p>
      </dgm:t>
    </dgm:pt>
    <dgm:pt modelId="{9968C289-952C-7D4C-8ED4-7DFC239C488B}">
      <dgm:prSet phldrT="[Text]"/>
      <dgm:spPr/>
      <dgm:t>
        <a:bodyPr/>
        <a:lstStyle/>
        <a:p>
          <a:r>
            <a:rPr lang="en-US" dirty="0" smtClean="0"/>
            <a:t>runtime and space overheads under 1%  (vs. 30-550%)</a:t>
          </a:r>
          <a:endParaRPr lang="en-US" dirty="0"/>
        </a:p>
      </dgm:t>
    </dgm:pt>
    <dgm:pt modelId="{5CB52375-E583-CF4E-858B-548226E7AB27}" type="parTrans" cxnId="{146958E0-2138-CC45-934F-ADE0DCB1D1A8}">
      <dgm:prSet/>
      <dgm:spPr/>
      <dgm:t>
        <a:bodyPr/>
        <a:lstStyle/>
        <a:p>
          <a:endParaRPr lang="en-US"/>
        </a:p>
      </dgm:t>
    </dgm:pt>
    <dgm:pt modelId="{2B352DE8-3129-C24C-A44E-045FA450B6B7}" type="sibTrans" cxnId="{146958E0-2138-CC45-934F-ADE0DCB1D1A8}">
      <dgm:prSet/>
      <dgm:spPr/>
      <dgm:t>
        <a:bodyPr/>
        <a:lstStyle/>
        <a:p>
          <a:endParaRPr lang="en-US"/>
        </a:p>
      </dgm:t>
    </dgm:pt>
    <dgm:pt modelId="{05894BE4-2154-4D51-BD92-F54D7F105A0B}">
      <dgm:prSet phldrT="[Text]"/>
      <dgm:spPr/>
      <dgm:t>
        <a:bodyPr/>
        <a:lstStyle/>
        <a:p>
          <a:r>
            <a:rPr lang="en-US" dirty="0" smtClean="0"/>
            <a:t>correct policies are hard to write</a:t>
          </a:r>
          <a:endParaRPr lang="en-US" dirty="0"/>
        </a:p>
      </dgm:t>
    </dgm:pt>
    <dgm:pt modelId="{4DA8462E-82F6-4544-9BF7-3AB496EF35DE}" type="parTrans" cxnId="{F8C266F3-916F-45C0-A0D5-B6656F6C56B6}">
      <dgm:prSet/>
      <dgm:spPr/>
      <dgm:t>
        <a:bodyPr/>
        <a:lstStyle/>
        <a:p>
          <a:endParaRPr lang="en-US"/>
        </a:p>
      </dgm:t>
    </dgm:pt>
    <dgm:pt modelId="{D5C89A16-2C28-49DF-84D9-B68FBBDC9BAF}" type="sibTrans" cxnId="{F8C266F3-916F-45C0-A0D5-B6656F6C56B6}">
      <dgm:prSet/>
      <dgm:spPr/>
      <dgm:t>
        <a:bodyPr/>
        <a:lstStyle/>
        <a:p>
          <a:endParaRPr lang="en-US"/>
        </a:p>
      </dgm:t>
    </dgm:pt>
    <dgm:pt modelId="{8CEFC524-AD66-408F-867E-1B2ED74F06A8}">
      <dgm:prSet phldrT="[Text]"/>
      <dgm:spPr/>
      <dgm:t>
        <a:bodyPr/>
        <a:lstStyle/>
        <a:p>
          <a:r>
            <a:rPr lang="en-US" dirty="0" smtClean="0"/>
            <a:t>ConScript approach: aspects for security</a:t>
          </a:r>
          <a:endParaRPr lang="en-US" dirty="0"/>
        </a:p>
      </dgm:t>
    </dgm:pt>
    <dgm:pt modelId="{54B9CC03-7B5D-4C20-BC96-866F959B644F}" type="parTrans" cxnId="{79AC8AF0-1D47-4BA3-AF20-8376200EB5B5}">
      <dgm:prSet/>
      <dgm:spPr/>
      <dgm:t>
        <a:bodyPr/>
        <a:lstStyle/>
        <a:p>
          <a:endParaRPr lang="en-US"/>
        </a:p>
      </dgm:t>
    </dgm:pt>
    <dgm:pt modelId="{639DCC74-9F98-4CD9-BA85-F45B2565AE68}" type="sibTrans" cxnId="{79AC8AF0-1D47-4BA3-AF20-8376200EB5B5}">
      <dgm:prSet/>
      <dgm:spPr/>
      <dgm:t>
        <a:bodyPr/>
        <a:lstStyle/>
        <a:p>
          <a:endParaRPr lang="en-US"/>
        </a:p>
      </dgm:t>
    </dgm:pt>
    <dgm:pt modelId="{66AC7699-CB38-6541-B886-49FB121D392D}">
      <dgm:prSet phldrT="[Text]"/>
      <dgm:spPr/>
      <dgm:t>
        <a:bodyPr/>
        <a:lstStyle/>
        <a:p>
          <a:r>
            <a:rPr lang="en-US" dirty="0" smtClean="0"/>
            <a:t>by giving control to hosting site</a:t>
          </a:r>
          <a:endParaRPr lang="en-US" dirty="0"/>
        </a:p>
      </dgm:t>
    </dgm:pt>
    <dgm:pt modelId="{5D0C0EBE-20F1-CD43-9530-236DC5B9F277}" type="parTrans" cxnId="{BCF3DDF5-31DF-7A47-87AF-9125D8C53B8F}">
      <dgm:prSet/>
      <dgm:spPr/>
      <dgm:t>
        <a:bodyPr/>
        <a:lstStyle/>
        <a:p>
          <a:endParaRPr lang="en-US"/>
        </a:p>
      </dgm:t>
    </dgm:pt>
    <dgm:pt modelId="{09ABE1E7-CC97-2643-B659-5A3A1407173B}" type="sibTrans" cxnId="{BCF3DDF5-31DF-7A47-87AF-9125D8C53B8F}">
      <dgm:prSet/>
      <dgm:spPr/>
      <dgm:t>
        <a:bodyPr/>
        <a:lstStyle/>
        <a:p>
          <a:endParaRPr lang="en-US"/>
        </a:p>
      </dgm:t>
    </dgm:pt>
    <dgm:pt modelId="{C52151BB-1DF8-5F46-9C7C-8E4D12C950A1}">
      <dgm:prSet phldrT="[Text]"/>
      <dgm:spPr/>
      <dgm:t>
        <a:bodyPr/>
        <a:lstStyle/>
        <a:p>
          <a:r>
            <a:rPr lang="en-US" dirty="0" smtClean="0"/>
            <a:t>smaller trusted computing base (TCB)</a:t>
          </a:r>
          <a:endParaRPr lang="en-US" dirty="0"/>
        </a:p>
      </dgm:t>
    </dgm:pt>
    <dgm:pt modelId="{1435C3E1-BADD-EF44-9B3C-2C58CCD2DBE2}" type="parTrans" cxnId="{192FB80B-64A1-1E49-B8D7-DD10B46673BC}">
      <dgm:prSet/>
      <dgm:spPr/>
      <dgm:t>
        <a:bodyPr/>
        <a:lstStyle/>
        <a:p>
          <a:endParaRPr lang="en-US"/>
        </a:p>
      </dgm:t>
    </dgm:pt>
    <dgm:pt modelId="{AE991DA3-BC7B-DE4A-AC90-F77F2DB31F93}" type="sibTrans" cxnId="{192FB80B-64A1-1E49-B8D7-DD10B46673BC}">
      <dgm:prSet/>
      <dgm:spPr/>
      <dgm:t>
        <a:bodyPr/>
        <a:lstStyle/>
        <a:p>
          <a:endParaRPr lang="en-US"/>
        </a:p>
      </dgm:t>
    </dgm:pt>
    <dgm:pt modelId="{66F0EB0D-6ADA-4CC2-9402-6253FE38AE45}" type="pres">
      <dgm:prSet presAssocID="{1027D741-9D68-42C9-9309-1C5388882C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CB3BFD-F4AD-47A5-AA23-054F7F71D014}" type="pres">
      <dgm:prSet presAssocID="{52D7DF07-107C-46CC-95A4-7A515531F62A}" presName="linNode" presStyleCnt="0"/>
      <dgm:spPr/>
    </dgm:pt>
    <dgm:pt modelId="{675A881B-E78F-4DC1-8977-D2170EF8CAB4}" type="pres">
      <dgm:prSet presAssocID="{52D7DF07-107C-46CC-95A4-7A515531F62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386F4-1B1A-43E6-A339-8A934ABDDAA5}" type="pres">
      <dgm:prSet presAssocID="{52D7DF07-107C-46CC-95A4-7A515531F62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59932-9C74-42A4-ABA3-9497DCFE0A23}" type="pres">
      <dgm:prSet presAssocID="{80F1C94F-56B9-4F53-A939-DBD383ECF6C2}" presName="sp" presStyleCnt="0"/>
      <dgm:spPr/>
    </dgm:pt>
    <dgm:pt modelId="{0937C13D-9E7E-448B-8F87-F6BF26291E13}" type="pres">
      <dgm:prSet presAssocID="{898C1DDF-DAD1-4BB3-8B59-BB6A960D53D1}" presName="linNode" presStyleCnt="0"/>
      <dgm:spPr/>
    </dgm:pt>
    <dgm:pt modelId="{B4A5D7D8-DE0B-4895-9A0B-6040DC602524}" type="pres">
      <dgm:prSet presAssocID="{898C1DDF-DAD1-4BB3-8B59-BB6A960D53D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738BD-2C3D-4FC6-B728-F530B7E442FD}" type="pres">
      <dgm:prSet presAssocID="{898C1DDF-DAD1-4BB3-8B59-BB6A960D53D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A1ACE-9FDA-4FBA-B08A-37C850AC73D5}" type="pres">
      <dgm:prSet presAssocID="{06604ECD-6213-4A08-822E-828125C833FD}" presName="sp" presStyleCnt="0"/>
      <dgm:spPr/>
    </dgm:pt>
    <dgm:pt modelId="{DEF9D576-40DE-4023-ACD7-118A1A6847DE}" type="pres">
      <dgm:prSet presAssocID="{DA184BAA-0903-453E-BFD8-D568A126F18E}" presName="linNode" presStyleCnt="0"/>
      <dgm:spPr/>
    </dgm:pt>
    <dgm:pt modelId="{19338B7F-7D8D-4749-BB30-15EE95952FDF}" type="pres">
      <dgm:prSet presAssocID="{DA184BAA-0903-453E-BFD8-D568A126F18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5024E-A41F-45C8-8878-F39A463A03C9}" type="pres">
      <dgm:prSet presAssocID="{DA184BAA-0903-453E-BFD8-D568A126F18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AC75EA-EE52-A341-AD9E-90BCB6145CED}" type="presOf" srcId="{1027D741-9D68-42C9-9309-1C5388882CB4}" destId="{66F0EB0D-6ADA-4CC2-9402-6253FE38AE45}" srcOrd="0" destOrd="0" presId="urn:microsoft.com/office/officeart/2005/8/layout/vList5"/>
    <dgm:cxn modelId="{69EF6D1A-7A23-424A-ABDE-FAF6DC1DF78F}" srcId="{05894BE4-2154-4D51-BD92-F54D7F105A0B}" destId="{4FD03E09-9668-4CEF-9B67-15AC9F62DAF0}" srcOrd="1" destOrd="0" parTransId="{AA7DA5FD-8538-4F21-9C59-A555DF9C8653}" sibTransId="{E2554FEA-57F0-430C-BBC4-5DE459353DCA}"/>
    <dgm:cxn modelId="{F2DA0409-B2DF-2243-87BC-E71250AA34BB}" type="presOf" srcId="{75C6CCD1-F227-40EB-B66B-53206F5AA819}" destId="{9E7738BD-2C3D-4FC6-B728-F530B7E442FD}" srcOrd="0" destOrd="0" presId="urn:microsoft.com/office/officeart/2005/8/layout/vList5"/>
    <dgm:cxn modelId="{6F415745-7062-4C42-85FB-07784D6EECD7}" type="presOf" srcId="{2E343018-C3D5-46FD-BA02-4209055B9669}" destId="{3575024E-A41F-45C8-8878-F39A463A03C9}" srcOrd="0" destOrd="0" presId="urn:microsoft.com/office/officeart/2005/8/layout/vList5"/>
    <dgm:cxn modelId="{2C26C52E-60D7-41A8-A496-09F1923F354B}" srcId="{898C1DDF-DAD1-4BB3-8B59-BB6A960D53D1}" destId="{75C6CCD1-F227-40EB-B66B-53206F5AA819}" srcOrd="0" destOrd="0" parTransId="{516CF4E6-7E64-4508-8E50-4BCE1F87E071}" sibTransId="{6250108A-478E-4D4B-B0F7-BDF785042EE6}"/>
    <dgm:cxn modelId="{28A1F8F2-4692-EA41-AAE6-2B476B6A5F1E}" type="presOf" srcId="{66AC7699-CB38-6541-B886-49FB121D392D}" destId="{7D2386F4-1B1A-43E6-A339-8A934ABDDAA5}" srcOrd="0" destOrd="1" presId="urn:microsoft.com/office/officeart/2005/8/layout/vList5"/>
    <dgm:cxn modelId="{45369BAB-9F23-2942-A9AE-A9AE4261A385}" type="presOf" srcId="{DA184BAA-0903-453E-BFD8-D568A126F18E}" destId="{19338B7F-7D8D-4749-BB30-15EE95952FDF}" srcOrd="0" destOrd="0" presId="urn:microsoft.com/office/officeart/2005/8/layout/vList5"/>
    <dgm:cxn modelId="{7490CD8C-7626-BF4A-ACE6-5344C288529A}" type="presOf" srcId="{898C1DDF-DAD1-4BB3-8B59-BB6A960D53D1}" destId="{B4A5D7D8-DE0B-4895-9A0B-6040DC602524}" srcOrd="0" destOrd="0" presId="urn:microsoft.com/office/officeart/2005/8/layout/vList5"/>
    <dgm:cxn modelId="{4F44C4B2-C37E-4440-9CE4-A1FF6F90AC00}" type="presOf" srcId="{C52151BB-1DF8-5F46-9C7C-8E4D12C950A1}" destId="{3575024E-A41F-45C8-8878-F39A463A03C9}" srcOrd="0" destOrd="2" presId="urn:microsoft.com/office/officeart/2005/8/layout/vList5"/>
    <dgm:cxn modelId="{0FCEFB52-4E78-1345-8A4C-39F8D97151E6}" type="presOf" srcId="{F5E1C8FF-CAB5-4F4A-B3D9-B21F54A80339}" destId="{7D2386F4-1B1A-43E6-A339-8A934ABDDAA5}" srcOrd="0" destOrd="0" presId="urn:microsoft.com/office/officeart/2005/8/layout/vList5"/>
    <dgm:cxn modelId="{75B53AA4-DB39-4FE1-9DDE-AAAC9F0165B6}" srcId="{52D7DF07-107C-46CC-95A4-7A515531F62A}" destId="{F5E1C8FF-CAB5-4F4A-B3D9-B21F54A80339}" srcOrd="0" destOrd="0" parTransId="{A9E5471F-E746-4A67-BA3D-FED55785EC46}" sibTransId="{8066A2BC-9998-4F1A-85B0-DA0F62F969E3}"/>
    <dgm:cxn modelId="{F8C266F3-916F-45C0-A0D5-B6656F6C56B6}" srcId="{898C1DDF-DAD1-4BB3-8B59-BB6A960D53D1}" destId="{05894BE4-2154-4D51-BD92-F54D7F105A0B}" srcOrd="1" destOrd="0" parTransId="{4DA8462E-82F6-4544-9BF7-3AB496EF35DE}" sibTransId="{D5C89A16-2C28-49DF-84D9-B68FBBDC9BAF}"/>
    <dgm:cxn modelId="{BCF3DDF5-31DF-7A47-87AF-9125D8C53B8F}" srcId="{52D7DF07-107C-46CC-95A4-7A515531F62A}" destId="{66AC7699-CB38-6541-B886-49FB121D392D}" srcOrd="1" destOrd="0" parTransId="{5D0C0EBE-20F1-CD43-9530-236DC5B9F277}" sibTransId="{09ABE1E7-CC97-2643-B659-5A3A1407173B}"/>
    <dgm:cxn modelId="{5442D5AF-60BB-8F4F-B49A-6A120CD38B3B}" type="presOf" srcId="{05894BE4-2154-4D51-BD92-F54D7F105A0B}" destId="{9E7738BD-2C3D-4FC6-B728-F530B7E442FD}" srcOrd="0" destOrd="1" presId="urn:microsoft.com/office/officeart/2005/8/layout/vList5"/>
    <dgm:cxn modelId="{79AC8AF0-1D47-4BA3-AF20-8376200EB5B5}" srcId="{52D7DF07-107C-46CC-95A4-7A515531F62A}" destId="{8CEFC524-AD66-408F-867E-1B2ED74F06A8}" srcOrd="2" destOrd="0" parTransId="{54B9CC03-7B5D-4C20-BC96-866F959B644F}" sibTransId="{639DCC74-9F98-4CD9-BA85-F45B2565AE68}"/>
    <dgm:cxn modelId="{5DCC27C4-ADE1-4909-8F6D-526A1DDAF8A5}" srcId="{DA184BAA-0903-453E-BFD8-D568A126F18E}" destId="{2E343018-C3D5-46FD-BA02-4209055B9669}" srcOrd="0" destOrd="0" parTransId="{13772253-7E02-4B05-9725-2EE07C2E701C}" sibTransId="{C35514C6-328C-4A71-B9E6-2873A2CF733A}"/>
    <dgm:cxn modelId="{146958E0-2138-CC45-934F-ADE0DCB1D1A8}" srcId="{DA184BAA-0903-453E-BFD8-D568A126F18E}" destId="{9968C289-952C-7D4C-8ED4-7DFC239C488B}" srcOrd="1" destOrd="0" parTransId="{5CB52375-E583-CF4E-858B-548226E7AB27}" sibTransId="{2B352DE8-3129-C24C-A44E-045FA450B6B7}"/>
    <dgm:cxn modelId="{6EE17B8F-41AF-4353-A644-8066793D4AF5}" srcId="{1027D741-9D68-42C9-9309-1C5388882CB4}" destId="{52D7DF07-107C-46CC-95A4-7A515531F62A}" srcOrd="0" destOrd="0" parTransId="{9D8D3E9B-E681-4B41-AA67-FE8990412A58}" sibTransId="{80F1C94F-56B9-4F53-A939-DBD383ECF6C2}"/>
    <dgm:cxn modelId="{3F98B094-6D9E-44BF-8F40-278EBFDE970C}" srcId="{1027D741-9D68-42C9-9309-1C5388882CB4}" destId="{898C1DDF-DAD1-4BB3-8B59-BB6A960D53D1}" srcOrd="1" destOrd="0" parTransId="{574BA9C2-41AF-4D53-9050-A1CD01766534}" sibTransId="{06604ECD-6213-4A08-822E-828125C833FD}"/>
    <dgm:cxn modelId="{FA017313-590F-E840-9428-B1A82ECBA183}" type="presOf" srcId="{8CEFC524-AD66-408F-867E-1B2ED74F06A8}" destId="{7D2386F4-1B1A-43E6-A339-8A934ABDDAA5}" srcOrd="0" destOrd="2" presId="urn:microsoft.com/office/officeart/2005/8/layout/vList5"/>
    <dgm:cxn modelId="{B4F5B5CD-1589-4DB2-9B97-BBD52ADE85D4}" srcId="{1027D741-9D68-42C9-9309-1C5388882CB4}" destId="{DA184BAA-0903-453E-BFD8-D568A126F18E}" srcOrd="2" destOrd="0" parTransId="{EBA030C6-3991-4767-BE3C-2BC40C9ABE23}" sibTransId="{B2E7D2CA-D7FD-412C-9CCC-523C7D0F6559}"/>
    <dgm:cxn modelId="{98D80E25-8464-5E47-B2B7-435CB2BA9370}" type="presOf" srcId="{4FD03E09-9668-4CEF-9B67-15AC9F62DAF0}" destId="{9E7738BD-2C3D-4FC6-B728-F530B7E442FD}" srcOrd="0" destOrd="3" presId="urn:microsoft.com/office/officeart/2005/8/layout/vList5"/>
    <dgm:cxn modelId="{60F2B716-4FA6-B543-8B74-29FBE5D1F298}" type="presOf" srcId="{7D051BD1-1B30-7B4D-B4BD-0A1A98D4576D}" destId="{9E7738BD-2C3D-4FC6-B728-F530B7E442FD}" srcOrd="0" destOrd="2" presId="urn:microsoft.com/office/officeart/2005/8/layout/vList5"/>
    <dgm:cxn modelId="{C7049DF2-27CC-FB4C-B56D-1C13E65C64B5}" type="presOf" srcId="{9968C289-952C-7D4C-8ED4-7DFC239C488B}" destId="{3575024E-A41F-45C8-8878-F39A463A03C9}" srcOrd="0" destOrd="1" presId="urn:microsoft.com/office/officeart/2005/8/layout/vList5"/>
    <dgm:cxn modelId="{5BBDE768-C933-D147-9398-A4C4EEC9404A}" srcId="{05894BE4-2154-4D51-BD92-F54D7F105A0B}" destId="{7D051BD1-1B30-7B4D-B4BD-0A1A98D4576D}" srcOrd="0" destOrd="0" parTransId="{1BEB2C07-A7DD-7248-B9C3-76C0BDC1306E}" sibTransId="{78D845DB-E7BD-B84C-AD22-7910DCCA231E}"/>
    <dgm:cxn modelId="{192FB80B-64A1-1E49-B8D7-DD10B46673BC}" srcId="{DA184BAA-0903-453E-BFD8-D568A126F18E}" destId="{C52151BB-1DF8-5F46-9C7C-8E4D12C950A1}" srcOrd="2" destOrd="0" parTransId="{1435C3E1-BADD-EF44-9B3C-2C58CCD2DBE2}" sibTransId="{AE991DA3-BC7B-DE4A-AC90-F77F2DB31F93}"/>
    <dgm:cxn modelId="{35160402-8B50-464D-8202-CA48BF80CEF7}" type="presOf" srcId="{52D7DF07-107C-46CC-95A4-7A515531F62A}" destId="{675A881B-E78F-4DC1-8977-D2170EF8CAB4}" srcOrd="0" destOrd="0" presId="urn:microsoft.com/office/officeart/2005/8/layout/vList5"/>
    <dgm:cxn modelId="{3A47D670-2D91-494E-AB55-6FB52EC07CB2}" type="presParOf" srcId="{66F0EB0D-6ADA-4CC2-9402-6253FE38AE45}" destId="{B2CB3BFD-F4AD-47A5-AA23-054F7F71D014}" srcOrd="0" destOrd="0" presId="urn:microsoft.com/office/officeart/2005/8/layout/vList5"/>
    <dgm:cxn modelId="{476A0E85-BD79-9741-9C2E-8CF672EBCCE7}" type="presParOf" srcId="{B2CB3BFD-F4AD-47A5-AA23-054F7F71D014}" destId="{675A881B-E78F-4DC1-8977-D2170EF8CAB4}" srcOrd="0" destOrd="0" presId="urn:microsoft.com/office/officeart/2005/8/layout/vList5"/>
    <dgm:cxn modelId="{0D491956-0EB6-544E-98DB-F548DE8D1F22}" type="presParOf" srcId="{B2CB3BFD-F4AD-47A5-AA23-054F7F71D014}" destId="{7D2386F4-1B1A-43E6-A339-8A934ABDDAA5}" srcOrd="1" destOrd="0" presId="urn:microsoft.com/office/officeart/2005/8/layout/vList5"/>
    <dgm:cxn modelId="{1718F755-0698-3F47-9305-DC6B51838CF2}" type="presParOf" srcId="{66F0EB0D-6ADA-4CC2-9402-6253FE38AE45}" destId="{6F059932-9C74-42A4-ABA3-9497DCFE0A23}" srcOrd="1" destOrd="0" presId="urn:microsoft.com/office/officeart/2005/8/layout/vList5"/>
    <dgm:cxn modelId="{4D95C0E3-B5D0-9141-B4C0-1C47C5727BD8}" type="presParOf" srcId="{66F0EB0D-6ADA-4CC2-9402-6253FE38AE45}" destId="{0937C13D-9E7E-448B-8F87-F6BF26291E13}" srcOrd="2" destOrd="0" presId="urn:microsoft.com/office/officeart/2005/8/layout/vList5"/>
    <dgm:cxn modelId="{093AD09B-A07B-144E-8436-E23678C1EAE3}" type="presParOf" srcId="{0937C13D-9E7E-448B-8F87-F6BF26291E13}" destId="{B4A5D7D8-DE0B-4895-9A0B-6040DC602524}" srcOrd="0" destOrd="0" presId="urn:microsoft.com/office/officeart/2005/8/layout/vList5"/>
    <dgm:cxn modelId="{C385C140-4DD3-4F48-910F-09BAE0773D2D}" type="presParOf" srcId="{0937C13D-9E7E-448B-8F87-F6BF26291E13}" destId="{9E7738BD-2C3D-4FC6-B728-F530B7E442FD}" srcOrd="1" destOrd="0" presId="urn:microsoft.com/office/officeart/2005/8/layout/vList5"/>
    <dgm:cxn modelId="{A3B9B8C5-8F16-B542-8211-078B90B200FB}" type="presParOf" srcId="{66F0EB0D-6ADA-4CC2-9402-6253FE38AE45}" destId="{282A1ACE-9FDA-4FBA-B08A-37C850AC73D5}" srcOrd="3" destOrd="0" presId="urn:microsoft.com/office/officeart/2005/8/layout/vList5"/>
    <dgm:cxn modelId="{9B5C8F11-A7F3-D246-B919-67345664F62C}" type="presParOf" srcId="{66F0EB0D-6ADA-4CC2-9402-6253FE38AE45}" destId="{DEF9D576-40DE-4023-ACD7-118A1A6847DE}" srcOrd="4" destOrd="0" presId="urn:microsoft.com/office/officeart/2005/8/layout/vList5"/>
    <dgm:cxn modelId="{CC499C05-3A26-B047-8D27-3F48AED85693}" type="presParOf" srcId="{DEF9D576-40DE-4023-ACD7-118A1A6847DE}" destId="{19338B7F-7D8D-4749-BB30-15EE95952FDF}" srcOrd="0" destOrd="0" presId="urn:microsoft.com/office/officeart/2005/8/layout/vList5"/>
    <dgm:cxn modelId="{0607534E-BC02-454E-B008-51E2520711CF}" type="presParOf" srcId="{DEF9D576-40DE-4023-ACD7-118A1A6847DE}" destId="{3575024E-A41F-45C8-8878-F39A463A03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B07B58-7DF4-4C09-9EFC-83B1F0FEAFA2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8F7E42E-D951-42FE-9BE9-7E30A27A328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manifest of URLs</a:t>
          </a:r>
          <a:endParaRPr lang="en-US" dirty="0"/>
        </a:p>
      </dgm:t>
    </dgm:pt>
    <dgm:pt modelId="{B9B1029C-7BFD-4A20-A7B1-542A8351F4E0}" type="parTrans" cxnId="{464DB4D3-1FFD-41B3-A7EB-025C328E90AC}">
      <dgm:prSet/>
      <dgm:spPr/>
      <dgm:t>
        <a:bodyPr/>
        <a:lstStyle/>
        <a:p>
          <a:endParaRPr lang="en-US"/>
        </a:p>
      </dgm:t>
    </dgm:pt>
    <dgm:pt modelId="{29161DE1-5FFC-439D-9B62-385AC54EE6C2}" type="sibTrans" cxnId="{464DB4D3-1FFD-41B3-A7EB-025C328E90AC}">
      <dgm:prSet/>
      <dgm:spPr/>
      <dgm:t>
        <a:bodyPr/>
        <a:lstStyle/>
        <a:p>
          <a:endParaRPr lang="en-US"/>
        </a:p>
      </dgm:t>
    </dgm:pt>
    <dgm:pt modelId="{19AA72EF-9003-49B4-8CAA-7042ED1DC7F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limit </a:t>
          </a:r>
          <a:r>
            <a:rPr lang="en-US" dirty="0" err="1" smtClean="0"/>
            <a:t>eval</a:t>
          </a:r>
          <a:endParaRPr lang="en-US" dirty="0"/>
        </a:p>
      </dgm:t>
    </dgm:pt>
    <dgm:pt modelId="{C374149B-C28B-45A2-BA43-676D425852AF}" type="parTrans" cxnId="{031A4862-6A67-4E2A-9109-6A49C96E4B99}">
      <dgm:prSet/>
      <dgm:spPr/>
      <dgm:t>
        <a:bodyPr/>
        <a:lstStyle/>
        <a:p>
          <a:endParaRPr lang="en-US"/>
        </a:p>
      </dgm:t>
    </dgm:pt>
    <dgm:pt modelId="{69C9DC70-44F0-4B26-95B0-2B95FB4424C1}" type="sibTrans" cxnId="{031A4862-6A67-4E2A-9109-6A49C96E4B99}">
      <dgm:prSet/>
      <dgm:spPr/>
      <dgm:t>
        <a:bodyPr/>
        <a:lstStyle/>
        <a:p>
          <a:endParaRPr lang="en-US"/>
        </a:p>
      </dgm:t>
    </dgm:pt>
    <dgm:pt modelId="{CA0D3DD8-EDE8-4185-B41D-A14CEE0B88DF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no foreign links</a:t>
          </a:r>
          <a:endParaRPr lang="en-US" dirty="0"/>
        </a:p>
      </dgm:t>
    </dgm:pt>
    <dgm:pt modelId="{BF458FA3-46B0-48AE-B63F-173903778BCA}" type="parTrans" cxnId="{E2916AE1-A7D8-49FB-81DB-E79AB6F13B91}">
      <dgm:prSet/>
      <dgm:spPr/>
      <dgm:t>
        <a:bodyPr/>
        <a:lstStyle/>
        <a:p>
          <a:endParaRPr lang="en-US"/>
        </a:p>
      </dgm:t>
    </dgm:pt>
    <dgm:pt modelId="{9B351054-D2B4-4DD1-9322-7DAB287BBB8A}" type="sibTrans" cxnId="{E2916AE1-A7D8-49FB-81DB-E79AB6F13B91}">
      <dgm:prSet/>
      <dgm:spPr/>
      <dgm:t>
        <a:bodyPr/>
        <a:lstStyle/>
        <a:p>
          <a:endParaRPr lang="en-US"/>
        </a:p>
      </dgm:t>
    </dgm:pt>
    <dgm:pt modelId="{86A279C8-EF5E-480C-82F3-BCC3A8CFF668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no hidden frames</a:t>
          </a:r>
          <a:endParaRPr lang="en-US" dirty="0"/>
        </a:p>
      </dgm:t>
    </dgm:pt>
    <dgm:pt modelId="{8CB358F9-FD39-4407-A7E3-FB7653CBD176}" type="parTrans" cxnId="{4B579D0C-213B-43EC-A07C-42E4DA061644}">
      <dgm:prSet/>
      <dgm:spPr/>
      <dgm:t>
        <a:bodyPr/>
        <a:lstStyle/>
        <a:p>
          <a:endParaRPr lang="en-US"/>
        </a:p>
      </dgm:t>
    </dgm:pt>
    <dgm:pt modelId="{94C9A7DC-0911-42D9-BE16-58FAEB0243FF}" type="sibTrans" cxnId="{4B579D0C-213B-43EC-A07C-42E4DA061644}">
      <dgm:prSet/>
      <dgm:spPr/>
      <dgm:t>
        <a:bodyPr/>
        <a:lstStyle/>
        <a:p>
          <a:endParaRPr lang="en-US"/>
        </a:p>
      </dgm:t>
    </dgm:pt>
    <dgm:pt modelId="{29F1F7F4-5480-481F-9632-76A4AD49A0AC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script </a:t>
          </a:r>
          <a:r>
            <a:rPr lang="en-US" dirty="0" err="1" smtClean="0"/>
            <a:t>whitelist</a:t>
          </a:r>
          <a:endParaRPr lang="en-US" dirty="0"/>
        </a:p>
      </dgm:t>
    </dgm:pt>
    <dgm:pt modelId="{5B047B06-E3CC-4F63-A29C-C2BCBEB1119F}" type="parTrans" cxnId="{6138325E-A233-4AA9-905D-80632711D82F}">
      <dgm:prSet/>
      <dgm:spPr/>
      <dgm:t>
        <a:bodyPr/>
        <a:lstStyle/>
        <a:p>
          <a:endParaRPr lang="en-US"/>
        </a:p>
      </dgm:t>
    </dgm:pt>
    <dgm:pt modelId="{06DE806D-B6E0-43BC-8D3E-7092C9A5AC8F}" type="sibTrans" cxnId="{6138325E-A233-4AA9-905D-80632711D82F}">
      <dgm:prSet/>
      <dgm:spPr/>
      <dgm:t>
        <a:bodyPr/>
        <a:lstStyle/>
        <a:p>
          <a:endParaRPr lang="en-US"/>
        </a:p>
      </dgm:t>
    </dgm:pt>
    <dgm:pt modelId="{70C6315C-3021-4DD5-AD2D-3F39BADA431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&lt;</a:t>
          </a:r>
          <a:r>
            <a:rPr lang="en-US" dirty="0" err="1" smtClean="0"/>
            <a:t>noscript</a:t>
          </a:r>
          <a:r>
            <a:rPr lang="en-US" dirty="0" smtClean="0"/>
            <a:t>&gt;</a:t>
          </a:r>
          <a:endParaRPr lang="en-US" dirty="0"/>
        </a:p>
      </dgm:t>
    </dgm:pt>
    <dgm:pt modelId="{8B31EB38-1892-4B8D-A5B7-5B5448DE3763}" type="parTrans" cxnId="{066DF8A7-609F-4E33-BB36-C2DD43357DAF}">
      <dgm:prSet/>
      <dgm:spPr/>
      <dgm:t>
        <a:bodyPr/>
        <a:lstStyle/>
        <a:p>
          <a:endParaRPr lang="en-US"/>
        </a:p>
      </dgm:t>
    </dgm:pt>
    <dgm:pt modelId="{E193141F-EB40-47AF-BE6F-FFC9022D52EC}" type="sibTrans" cxnId="{066DF8A7-609F-4E33-BB36-C2DD43357DAF}">
      <dgm:prSet/>
      <dgm:spPr/>
      <dgm:t>
        <a:bodyPr/>
        <a:lstStyle/>
        <a:p>
          <a:endParaRPr lang="en-US"/>
        </a:p>
      </dgm:t>
    </dgm:pt>
    <dgm:pt modelId="{31E38A00-68DD-4BF7-A664-797512023C2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no URL redirection</a:t>
          </a:r>
          <a:endParaRPr lang="en-US" dirty="0"/>
        </a:p>
      </dgm:t>
    </dgm:pt>
    <dgm:pt modelId="{877EF601-F7FD-47C0-8DD6-210116C3D55B}" type="parTrans" cxnId="{4DFC9A3E-64B2-47F6-893C-1A29A6ECE812}">
      <dgm:prSet/>
      <dgm:spPr/>
      <dgm:t>
        <a:bodyPr/>
        <a:lstStyle/>
        <a:p>
          <a:endParaRPr lang="en-US"/>
        </a:p>
      </dgm:t>
    </dgm:pt>
    <dgm:pt modelId="{D5296781-3E8A-4E39-BE5B-D943775FA254}" type="sibTrans" cxnId="{4DFC9A3E-64B2-47F6-893C-1A29A6ECE812}">
      <dgm:prSet/>
      <dgm:spPr/>
      <dgm:t>
        <a:bodyPr/>
        <a:lstStyle/>
        <a:p>
          <a:endParaRPr lang="en-US"/>
        </a:p>
      </dgm:t>
    </dgm:pt>
    <dgm:pt modelId="{761C32A8-F5DA-4141-8808-7ABAC0806C8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HTTP-only cookies</a:t>
          </a:r>
          <a:endParaRPr lang="en-US" dirty="0"/>
        </a:p>
      </dgm:t>
    </dgm:pt>
    <dgm:pt modelId="{5A3660E1-DB30-47B8-B26D-98A9D6C29C4C}" type="parTrans" cxnId="{C8D268CA-0A70-442B-8D7F-E40F27E1F0F2}">
      <dgm:prSet/>
      <dgm:spPr/>
      <dgm:t>
        <a:bodyPr/>
        <a:lstStyle/>
        <a:p>
          <a:endParaRPr lang="en-US"/>
        </a:p>
      </dgm:t>
    </dgm:pt>
    <dgm:pt modelId="{5F59295C-1AFC-492E-993E-7163F11A8D2F}" type="sibTrans" cxnId="{C8D268CA-0A70-442B-8D7F-E40F27E1F0F2}">
      <dgm:prSet/>
      <dgm:spPr/>
      <dgm:t>
        <a:bodyPr/>
        <a:lstStyle/>
        <a:p>
          <a:endParaRPr lang="en-US"/>
        </a:p>
      </dgm:t>
    </dgm:pt>
    <dgm:pt modelId="{FCCC5BC5-4AB8-4F53-B46D-CD72924D0E6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no pop-ups</a:t>
          </a:r>
          <a:endParaRPr lang="en-US" dirty="0"/>
        </a:p>
      </dgm:t>
    </dgm:pt>
    <dgm:pt modelId="{AFEEF091-B7A1-4C32-B4F3-9C0F14599641}" type="parTrans" cxnId="{34C9E6B0-E60C-4455-A991-40B548500C3C}">
      <dgm:prSet/>
      <dgm:spPr/>
      <dgm:t>
        <a:bodyPr/>
        <a:lstStyle/>
        <a:p>
          <a:endParaRPr lang="en-US"/>
        </a:p>
      </dgm:t>
    </dgm:pt>
    <dgm:pt modelId="{739933FD-D41B-4D41-BA65-FA8E9799AB94}" type="sibTrans" cxnId="{34C9E6B0-E60C-4455-A991-40B548500C3C}">
      <dgm:prSet/>
      <dgm:spPr/>
      <dgm:t>
        <a:bodyPr/>
        <a:lstStyle/>
        <a:p>
          <a:endParaRPr lang="en-US"/>
        </a:p>
      </dgm:t>
    </dgm:pt>
    <dgm:pt modelId="{F25EC60E-7980-B743-BA7D-31503106E5A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enforce public vs. private</a:t>
          </a:r>
          <a:endParaRPr lang="en-US" dirty="0"/>
        </a:p>
      </dgm:t>
    </dgm:pt>
    <dgm:pt modelId="{6339E3ED-3239-754F-B531-4351E00BD222}" type="parTrans" cxnId="{0D3D8CC0-5F0D-1D4F-B2D7-C27328657B90}">
      <dgm:prSet/>
      <dgm:spPr/>
      <dgm:t>
        <a:bodyPr/>
        <a:lstStyle/>
        <a:p>
          <a:endParaRPr lang="en-US"/>
        </a:p>
      </dgm:t>
    </dgm:pt>
    <dgm:pt modelId="{489D8118-9A99-7D4F-BC6A-796B0697F3F7}" type="sibTrans" cxnId="{0D3D8CC0-5F0D-1D4F-B2D7-C27328657B90}">
      <dgm:prSet/>
      <dgm:spPr/>
      <dgm:t>
        <a:bodyPr/>
        <a:lstStyle/>
        <a:p>
          <a:endParaRPr lang="en-US"/>
        </a:p>
      </dgm:t>
    </dgm:pt>
    <dgm:pt modelId="{E1827CBC-329B-8948-A7C9-01ACAA9CE3D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resource blacklists</a:t>
          </a:r>
          <a:endParaRPr lang="en-US" dirty="0"/>
        </a:p>
      </dgm:t>
    </dgm:pt>
    <dgm:pt modelId="{AE333312-8AB1-B04F-ADB3-750047363F9B}" type="parTrans" cxnId="{BDC1F1DB-D987-B946-BDE2-8E7C4B204B37}">
      <dgm:prSet/>
      <dgm:spPr/>
      <dgm:t>
        <a:bodyPr/>
        <a:lstStyle/>
        <a:p>
          <a:endParaRPr lang="en-US"/>
        </a:p>
      </dgm:t>
    </dgm:pt>
    <dgm:pt modelId="{1DF5B88C-C03D-3345-900A-479117ED3BA5}" type="sibTrans" cxnId="{BDC1F1DB-D987-B946-BDE2-8E7C4B204B37}">
      <dgm:prSet/>
      <dgm:spPr/>
      <dgm:t>
        <a:bodyPr/>
        <a:lstStyle/>
        <a:p>
          <a:endParaRPr lang="en-US"/>
        </a:p>
      </dgm:t>
    </dgm:pt>
    <dgm:pt modelId="{5D409736-8484-4235-BB65-FF61426C3AD4}" type="pres">
      <dgm:prSet presAssocID="{70B07B58-7DF4-4C09-9EFC-83B1F0FEAF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967B9B-27D0-473C-A1AC-53E9D79CD444}" type="pres">
      <dgm:prSet presAssocID="{70B07B58-7DF4-4C09-9EFC-83B1F0FEAFA2}" presName="cycle" presStyleCnt="0"/>
      <dgm:spPr/>
    </dgm:pt>
    <dgm:pt modelId="{4E3ADEC9-A526-43B8-B272-081770896C0E}" type="pres">
      <dgm:prSet presAssocID="{E8F7E42E-D951-42FE-9BE9-7E30A27A328B}" presName="nodeFirst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3A63B-D1C6-4FF1-8D51-C61855B32D18}" type="pres">
      <dgm:prSet presAssocID="{29161DE1-5FFC-439D-9B62-385AC54EE6C2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8AE5432-AD65-4902-B058-0B560284B196}" type="pres">
      <dgm:prSet presAssocID="{19AA72EF-9003-49B4-8CAA-7042ED1DC7F0}" presName="nodeFollowingNodes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65AE-3640-4D54-9974-738E9D7BEB43}" type="pres">
      <dgm:prSet presAssocID="{CA0D3DD8-EDE8-4185-B41D-A14CEE0B88DF}" presName="nodeFollowingNodes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D7699-A6C5-424D-8E2B-CC1BFF203583}" type="pres">
      <dgm:prSet presAssocID="{E1827CBC-329B-8948-A7C9-01ACAA9CE3D4}" presName="nodeFollowingNodes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A60E3-87FA-4D83-A49C-376E22D38EF0}" type="pres">
      <dgm:prSet presAssocID="{86A279C8-EF5E-480C-82F3-BCC3A8CFF668}" presName="nodeFollowingNodes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CC9E7-D5C9-40E3-AB8B-A516AE53ADD1}" type="pres">
      <dgm:prSet presAssocID="{29F1F7F4-5480-481F-9632-76A4AD49A0AC}" presName="nodeFollowingNodes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FD2BE-0DBA-4B9C-9CF2-A48CE3313FC0}" type="pres">
      <dgm:prSet presAssocID="{70C6315C-3021-4DD5-AD2D-3F39BADA4314}" presName="nodeFollowingNodes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60D27-2EBF-413E-BD04-F7E9D4949B8D}" type="pres">
      <dgm:prSet presAssocID="{31E38A00-68DD-4BF7-A664-797512023C24}" presName="nodeFollowingNodes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D209D-D312-434D-9959-012C34F147B6}" type="pres">
      <dgm:prSet presAssocID="{761C32A8-F5DA-4141-8808-7ABAC0806C8E}" presName="nodeFollowingNodes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91DC2-9975-4B55-92EE-502DE51E87BD}" type="pres">
      <dgm:prSet presAssocID="{FCCC5BC5-4AB8-4F53-B46D-CD72924D0E64}" presName="nodeFollowingNodes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8EA7E-5726-E34A-9D74-250CD87C14BE}" type="pres">
      <dgm:prSet presAssocID="{F25EC60E-7980-B743-BA7D-31503106E5A2}" presName="nodeFollowingNodes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8325E-A233-4AA9-905D-80632711D82F}" srcId="{70B07B58-7DF4-4C09-9EFC-83B1F0FEAFA2}" destId="{29F1F7F4-5480-481F-9632-76A4AD49A0AC}" srcOrd="5" destOrd="0" parTransId="{5B047B06-E3CC-4F63-A29C-C2BCBEB1119F}" sibTransId="{06DE806D-B6E0-43BC-8D3E-7092C9A5AC8F}"/>
    <dgm:cxn modelId="{E34E43B2-7074-5D44-A429-FF9C26796C1B}" type="presOf" srcId="{31E38A00-68DD-4BF7-A664-797512023C24}" destId="{7AA60D27-2EBF-413E-BD04-F7E9D4949B8D}" srcOrd="0" destOrd="0" presId="urn:microsoft.com/office/officeart/2005/8/layout/cycle3"/>
    <dgm:cxn modelId="{0CD87E59-1274-994A-9982-04A6A0C0EB79}" type="presOf" srcId="{29161DE1-5FFC-439D-9B62-385AC54EE6C2}" destId="{2223A63B-D1C6-4FF1-8D51-C61855B32D18}" srcOrd="0" destOrd="0" presId="urn:microsoft.com/office/officeart/2005/8/layout/cycle3"/>
    <dgm:cxn modelId="{4B579D0C-213B-43EC-A07C-42E4DA061644}" srcId="{70B07B58-7DF4-4C09-9EFC-83B1F0FEAFA2}" destId="{86A279C8-EF5E-480C-82F3-BCC3A8CFF668}" srcOrd="4" destOrd="0" parTransId="{8CB358F9-FD39-4407-A7E3-FB7653CBD176}" sibTransId="{94C9A7DC-0911-42D9-BE16-58FAEB0243FF}"/>
    <dgm:cxn modelId="{F5517E57-C395-C64D-AB6D-89C2CAAD358D}" type="presOf" srcId="{86A279C8-EF5E-480C-82F3-BCC3A8CFF668}" destId="{709A60E3-87FA-4D83-A49C-376E22D38EF0}" srcOrd="0" destOrd="0" presId="urn:microsoft.com/office/officeart/2005/8/layout/cycle3"/>
    <dgm:cxn modelId="{2DD36BA7-5DA1-CD41-92E7-1021FA4AE23D}" type="presOf" srcId="{19AA72EF-9003-49B4-8CAA-7042ED1DC7F0}" destId="{D8AE5432-AD65-4902-B058-0B560284B196}" srcOrd="0" destOrd="0" presId="urn:microsoft.com/office/officeart/2005/8/layout/cycle3"/>
    <dgm:cxn modelId="{C8D268CA-0A70-442B-8D7F-E40F27E1F0F2}" srcId="{70B07B58-7DF4-4C09-9EFC-83B1F0FEAFA2}" destId="{761C32A8-F5DA-4141-8808-7ABAC0806C8E}" srcOrd="8" destOrd="0" parTransId="{5A3660E1-DB30-47B8-B26D-98A9D6C29C4C}" sibTransId="{5F59295C-1AFC-492E-993E-7163F11A8D2F}"/>
    <dgm:cxn modelId="{0D3D8CC0-5F0D-1D4F-B2D7-C27328657B90}" srcId="{70B07B58-7DF4-4C09-9EFC-83B1F0FEAFA2}" destId="{F25EC60E-7980-B743-BA7D-31503106E5A2}" srcOrd="10" destOrd="0" parTransId="{6339E3ED-3239-754F-B531-4351E00BD222}" sibTransId="{489D8118-9A99-7D4F-BC6A-796B0697F3F7}"/>
    <dgm:cxn modelId="{BFE7B5CC-170D-C440-9B58-CC0E3478DBD9}" type="presOf" srcId="{E8F7E42E-D951-42FE-9BE9-7E30A27A328B}" destId="{4E3ADEC9-A526-43B8-B272-081770896C0E}" srcOrd="0" destOrd="0" presId="urn:microsoft.com/office/officeart/2005/8/layout/cycle3"/>
    <dgm:cxn modelId="{261AE9A5-A7F6-F142-AD02-EB5F5EC29BCC}" type="presOf" srcId="{CA0D3DD8-EDE8-4185-B41D-A14CEE0B88DF}" destId="{897365AE-3640-4D54-9974-738E9D7BEB43}" srcOrd="0" destOrd="0" presId="urn:microsoft.com/office/officeart/2005/8/layout/cycle3"/>
    <dgm:cxn modelId="{066DF8A7-609F-4E33-BB36-C2DD43357DAF}" srcId="{70B07B58-7DF4-4C09-9EFC-83B1F0FEAFA2}" destId="{70C6315C-3021-4DD5-AD2D-3F39BADA4314}" srcOrd="6" destOrd="0" parTransId="{8B31EB38-1892-4B8D-A5B7-5B5448DE3763}" sibTransId="{E193141F-EB40-47AF-BE6F-FFC9022D52EC}"/>
    <dgm:cxn modelId="{4DFC9A3E-64B2-47F6-893C-1A29A6ECE812}" srcId="{70B07B58-7DF4-4C09-9EFC-83B1F0FEAFA2}" destId="{31E38A00-68DD-4BF7-A664-797512023C24}" srcOrd="7" destOrd="0" parTransId="{877EF601-F7FD-47C0-8DD6-210116C3D55B}" sibTransId="{D5296781-3E8A-4E39-BE5B-D943775FA254}"/>
    <dgm:cxn modelId="{26B8B87E-64FA-764E-AB35-54C315887CCE}" type="presOf" srcId="{FCCC5BC5-4AB8-4F53-B46D-CD72924D0E64}" destId="{8E491DC2-9975-4B55-92EE-502DE51E87BD}" srcOrd="0" destOrd="0" presId="urn:microsoft.com/office/officeart/2005/8/layout/cycle3"/>
    <dgm:cxn modelId="{34C9E6B0-E60C-4455-A991-40B548500C3C}" srcId="{70B07B58-7DF4-4C09-9EFC-83B1F0FEAFA2}" destId="{FCCC5BC5-4AB8-4F53-B46D-CD72924D0E64}" srcOrd="9" destOrd="0" parTransId="{AFEEF091-B7A1-4C32-B4F3-9C0F14599641}" sibTransId="{739933FD-D41B-4D41-BA65-FA8E9799AB94}"/>
    <dgm:cxn modelId="{4C81FC68-0F60-BD49-A501-F45B65333B6F}" type="presOf" srcId="{70B07B58-7DF4-4C09-9EFC-83B1F0FEAFA2}" destId="{5D409736-8484-4235-BB65-FF61426C3AD4}" srcOrd="0" destOrd="0" presId="urn:microsoft.com/office/officeart/2005/8/layout/cycle3"/>
    <dgm:cxn modelId="{FF7BCB00-0180-3B44-A80C-E1CC699E074F}" type="presOf" srcId="{29F1F7F4-5480-481F-9632-76A4AD49A0AC}" destId="{DDDCC9E7-D5C9-40E3-AB8B-A516AE53ADD1}" srcOrd="0" destOrd="0" presId="urn:microsoft.com/office/officeart/2005/8/layout/cycle3"/>
    <dgm:cxn modelId="{53F434CD-6060-3540-86E8-6484ED86ACAF}" type="presOf" srcId="{70C6315C-3021-4DD5-AD2D-3F39BADA4314}" destId="{1A3FD2BE-0DBA-4B9C-9CF2-A48CE3313FC0}" srcOrd="0" destOrd="0" presId="urn:microsoft.com/office/officeart/2005/8/layout/cycle3"/>
    <dgm:cxn modelId="{CE0F2085-A2FA-5F49-AC0C-9736FB52D3FC}" type="presOf" srcId="{E1827CBC-329B-8948-A7C9-01ACAA9CE3D4}" destId="{823D7699-A6C5-424D-8E2B-CC1BFF203583}" srcOrd="0" destOrd="0" presId="urn:microsoft.com/office/officeart/2005/8/layout/cycle3"/>
    <dgm:cxn modelId="{BDC1F1DB-D987-B946-BDE2-8E7C4B204B37}" srcId="{70B07B58-7DF4-4C09-9EFC-83B1F0FEAFA2}" destId="{E1827CBC-329B-8948-A7C9-01ACAA9CE3D4}" srcOrd="3" destOrd="0" parTransId="{AE333312-8AB1-B04F-ADB3-750047363F9B}" sibTransId="{1DF5B88C-C03D-3345-900A-479117ED3BA5}"/>
    <dgm:cxn modelId="{464DB4D3-1FFD-41B3-A7EB-025C328E90AC}" srcId="{70B07B58-7DF4-4C09-9EFC-83B1F0FEAFA2}" destId="{E8F7E42E-D951-42FE-9BE9-7E30A27A328B}" srcOrd="0" destOrd="0" parTransId="{B9B1029C-7BFD-4A20-A7B1-542A8351F4E0}" sibTransId="{29161DE1-5FFC-439D-9B62-385AC54EE6C2}"/>
    <dgm:cxn modelId="{B9F1266C-F2B1-574A-B1B0-73FE4845702D}" type="presOf" srcId="{F25EC60E-7980-B743-BA7D-31503106E5A2}" destId="{AEB8EA7E-5726-E34A-9D74-250CD87C14BE}" srcOrd="0" destOrd="0" presId="urn:microsoft.com/office/officeart/2005/8/layout/cycle3"/>
    <dgm:cxn modelId="{E2916AE1-A7D8-49FB-81DB-E79AB6F13B91}" srcId="{70B07B58-7DF4-4C09-9EFC-83B1F0FEAFA2}" destId="{CA0D3DD8-EDE8-4185-B41D-A14CEE0B88DF}" srcOrd="2" destOrd="0" parTransId="{BF458FA3-46B0-48AE-B63F-173903778BCA}" sibTransId="{9B351054-D2B4-4DD1-9322-7DAB287BBB8A}"/>
    <dgm:cxn modelId="{031A4862-6A67-4E2A-9109-6A49C96E4B99}" srcId="{70B07B58-7DF4-4C09-9EFC-83B1F0FEAFA2}" destId="{19AA72EF-9003-49B4-8CAA-7042ED1DC7F0}" srcOrd="1" destOrd="0" parTransId="{C374149B-C28B-45A2-BA43-676D425852AF}" sibTransId="{69C9DC70-44F0-4B26-95B0-2B95FB4424C1}"/>
    <dgm:cxn modelId="{47C2DA5D-C30B-9541-8CF5-3BD71C80031A}" type="presOf" srcId="{761C32A8-F5DA-4141-8808-7ABAC0806C8E}" destId="{225D209D-D312-434D-9959-012C34F147B6}" srcOrd="0" destOrd="0" presId="urn:microsoft.com/office/officeart/2005/8/layout/cycle3"/>
    <dgm:cxn modelId="{CF0FB3FC-C4D9-A846-BEE5-62EFD835917B}" type="presParOf" srcId="{5D409736-8484-4235-BB65-FF61426C3AD4}" destId="{9C967B9B-27D0-473C-A1AC-53E9D79CD444}" srcOrd="0" destOrd="0" presId="urn:microsoft.com/office/officeart/2005/8/layout/cycle3"/>
    <dgm:cxn modelId="{615B6C90-0D85-6447-A371-66AB3F612A52}" type="presParOf" srcId="{9C967B9B-27D0-473C-A1AC-53E9D79CD444}" destId="{4E3ADEC9-A526-43B8-B272-081770896C0E}" srcOrd="0" destOrd="0" presId="urn:microsoft.com/office/officeart/2005/8/layout/cycle3"/>
    <dgm:cxn modelId="{71E34959-CD0D-7C48-A4E4-867F176ECDAE}" type="presParOf" srcId="{9C967B9B-27D0-473C-A1AC-53E9D79CD444}" destId="{2223A63B-D1C6-4FF1-8D51-C61855B32D18}" srcOrd="1" destOrd="0" presId="urn:microsoft.com/office/officeart/2005/8/layout/cycle3"/>
    <dgm:cxn modelId="{EBF7CC55-666D-DF47-9148-B9F7724D8C41}" type="presParOf" srcId="{9C967B9B-27D0-473C-A1AC-53E9D79CD444}" destId="{D8AE5432-AD65-4902-B058-0B560284B196}" srcOrd="2" destOrd="0" presId="urn:microsoft.com/office/officeart/2005/8/layout/cycle3"/>
    <dgm:cxn modelId="{2909EEE8-C607-C34F-A096-8D10080C3FFB}" type="presParOf" srcId="{9C967B9B-27D0-473C-A1AC-53E9D79CD444}" destId="{897365AE-3640-4D54-9974-738E9D7BEB43}" srcOrd="3" destOrd="0" presId="urn:microsoft.com/office/officeart/2005/8/layout/cycle3"/>
    <dgm:cxn modelId="{597A1624-7090-2B4A-A7AB-A17A37BE4B05}" type="presParOf" srcId="{9C967B9B-27D0-473C-A1AC-53E9D79CD444}" destId="{823D7699-A6C5-424D-8E2B-CC1BFF203583}" srcOrd="4" destOrd="0" presId="urn:microsoft.com/office/officeart/2005/8/layout/cycle3"/>
    <dgm:cxn modelId="{B584A998-DD00-5F48-A8EC-3A9CFAF431D1}" type="presParOf" srcId="{9C967B9B-27D0-473C-A1AC-53E9D79CD444}" destId="{709A60E3-87FA-4D83-A49C-376E22D38EF0}" srcOrd="5" destOrd="0" presId="urn:microsoft.com/office/officeart/2005/8/layout/cycle3"/>
    <dgm:cxn modelId="{DF3C1A6E-4B65-6547-A09E-152A1C1DC23E}" type="presParOf" srcId="{9C967B9B-27D0-473C-A1AC-53E9D79CD444}" destId="{DDDCC9E7-D5C9-40E3-AB8B-A516AE53ADD1}" srcOrd="6" destOrd="0" presId="urn:microsoft.com/office/officeart/2005/8/layout/cycle3"/>
    <dgm:cxn modelId="{07C58B05-6460-634D-84AD-A0F034E4664C}" type="presParOf" srcId="{9C967B9B-27D0-473C-A1AC-53E9D79CD444}" destId="{1A3FD2BE-0DBA-4B9C-9CF2-A48CE3313FC0}" srcOrd="7" destOrd="0" presId="urn:microsoft.com/office/officeart/2005/8/layout/cycle3"/>
    <dgm:cxn modelId="{F4D5AB17-5D81-EC46-9F6B-5C269079B5EB}" type="presParOf" srcId="{9C967B9B-27D0-473C-A1AC-53E9D79CD444}" destId="{7AA60D27-2EBF-413E-BD04-F7E9D4949B8D}" srcOrd="8" destOrd="0" presId="urn:microsoft.com/office/officeart/2005/8/layout/cycle3"/>
    <dgm:cxn modelId="{63855169-EDB2-7642-BF69-9A1E8FEE3996}" type="presParOf" srcId="{9C967B9B-27D0-473C-A1AC-53E9D79CD444}" destId="{225D209D-D312-434D-9959-012C34F147B6}" srcOrd="9" destOrd="0" presId="urn:microsoft.com/office/officeart/2005/8/layout/cycle3"/>
    <dgm:cxn modelId="{416BB469-9832-7141-BC61-A82B6C45C7C7}" type="presParOf" srcId="{9C967B9B-27D0-473C-A1AC-53E9D79CD444}" destId="{8E491DC2-9975-4B55-92EE-502DE51E87BD}" srcOrd="10" destOrd="0" presId="urn:microsoft.com/office/officeart/2005/8/layout/cycle3"/>
    <dgm:cxn modelId="{D32B9CC9-C56B-684B-8D49-698A0A683F03}" type="presParOf" srcId="{9C967B9B-27D0-473C-A1AC-53E9D79CD444}" destId="{AEB8EA7E-5726-E34A-9D74-250CD87C14BE}" srcOrd="11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637AE-67B0-4DDB-8CB7-9FCCD704673B}">
      <dsp:nvSpPr>
        <dsp:cNvPr id="0" name=""/>
        <dsp:cNvSpPr/>
      </dsp:nvSpPr>
      <dsp:spPr>
        <a:xfrm>
          <a:off x="3675830" y="1043781"/>
          <a:ext cx="1976437" cy="197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Calibri" pitchFamily="34" charset="0"/>
            </a:rPr>
            <a:t>Can’t trust other people’s code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675830" y="1043781"/>
        <a:ext cx="1976437" cy="1976437"/>
      </dsp:txXfrm>
    </dsp:sp>
    <dsp:sp modelId="{53513DCA-41B0-4912-AED8-F7B2EE49F6B9}">
      <dsp:nvSpPr>
        <dsp:cNvPr id="0" name=""/>
        <dsp:cNvSpPr/>
      </dsp:nvSpPr>
      <dsp:spPr>
        <a:xfrm>
          <a:off x="1014428" y="-1571"/>
          <a:ext cx="4067142" cy="4067142"/>
        </a:xfrm>
        <a:prstGeom prst="circularArrow">
          <a:avLst>
            <a:gd name="adj1" fmla="val 9476"/>
            <a:gd name="adj2" fmla="val 684342"/>
            <a:gd name="adj3" fmla="val 7853762"/>
            <a:gd name="adj4" fmla="val 2261896"/>
            <a:gd name="adj5" fmla="val 11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188197-2E92-439B-BF82-4065A189DE7A}">
      <dsp:nvSpPr>
        <dsp:cNvPr id="0" name=""/>
        <dsp:cNvSpPr/>
      </dsp:nvSpPr>
      <dsp:spPr>
        <a:xfrm>
          <a:off x="443732" y="1043781"/>
          <a:ext cx="1976437" cy="197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latin typeface="Calibri" pitchFamily="34" charset="0"/>
            </a:rPr>
            <a:t>Mash-ups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443732" y="1043781"/>
        <a:ext cx="1976437" cy="1976437"/>
      </dsp:txXfrm>
    </dsp:sp>
    <dsp:sp modelId="{40494BEA-6E63-4583-AED8-667DEFF9C540}">
      <dsp:nvSpPr>
        <dsp:cNvPr id="0" name=""/>
        <dsp:cNvSpPr/>
      </dsp:nvSpPr>
      <dsp:spPr>
        <a:xfrm>
          <a:off x="1014428" y="-1571"/>
          <a:ext cx="4067142" cy="4067142"/>
        </a:xfrm>
        <a:prstGeom prst="circularArrow">
          <a:avLst>
            <a:gd name="adj1" fmla="val 9476"/>
            <a:gd name="adj2" fmla="val 684342"/>
            <a:gd name="adj3" fmla="val 18653762"/>
            <a:gd name="adj4" fmla="val 13061896"/>
            <a:gd name="adj5" fmla="val 11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386F4-1B1A-43E6-A339-8A934ABDDAA5}">
      <dsp:nvSpPr>
        <dsp:cNvPr id="0" name=""/>
        <dsp:cNvSpPr/>
      </dsp:nvSpPr>
      <dsp:spPr>
        <a:xfrm rot="5400000">
          <a:off x="4657725" y="-1781571"/>
          <a:ext cx="1047750" cy="487680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protect benign users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by giving control to hosting site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ConScript approach: aspects for security</a:t>
          </a:r>
          <a:endParaRPr lang="en-US" sz="1400" kern="1200" dirty="0"/>
        </a:p>
      </dsp:txBody>
      <dsp:txXfrm rot="-5400000">
        <a:off x="2743201" y="184100"/>
        <a:ext cx="4825653" cy="945456"/>
      </dsp:txXfrm>
    </dsp:sp>
    <dsp:sp modelId="{675A881B-E78F-4DC1-8977-D2170EF8CAB4}">
      <dsp:nvSpPr>
        <dsp:cNvPr id="0" name=""/>
        <dsp:cNvSpPr/>
      </dsp:nvSpPr>
      <dsp:spPr>
        <a:xfrm>
          <a:off x="0" y="1984"/>
          <a:ext cx="2743200" cy="1309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control loading and use of scripts</a:t>
          </a:r>
          <a:endParaRPr lang="en-US" sz="2600" kern="1200" dirty="0"/>
        </a:p>
      </dsp:txBody>
      <dsp:txXfrm>
        <a:off x="63934" y="65918"/>
        <a:ext cx="2615332" cy="1181819"/>
      </dsp:txXfrm>
    </dsp:sp>
    <dsp:sp modelId="{9E7738BD-2C3D-4FC6-B728-F530B7E442FD}">
      <dsp:nvSpPr>
        <dsp:cNvPr id="0" name=""/>
        <dsp:cNvSpPr/>
      </dsp:nvSpPr>
      <dsp:spPr>
        <a:xfrm rot="5400000">
          <a:off x="4657725" y="-406400"/>
          <a:ext cx="1047750" cy="48768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17 hand-written policies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correct policies are hard to write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proposed type system to catch common attacks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implemented 2 policy generators</a:t>
          </a:r>
          <a:endParaRPr lang="en-US" sz="1400" kern="1200" dirty="0"/>
        </a:p>
      </dsp:txBody>
      <dsp:txXfrm rot="-5400000">
        <a:off x="2743201" y="1559271"/>
        <a:ext cx="4825653" cy="945456"/>
      </dsp:txXfrm>
    </dsp:sp>
    <dsp:sp modelId="{B4A5D7D8-DE0B-4895-9A0B-6040DC602524}">
      <dsp:nvSpPr>
        <dsp:cNvPr id="0" name=""/>
        <dsp:cNvSpPr/>
      </dsp:nvSpPr>
      <dsp:spPr>
        <a:xfrm>
          <a:off x="0" y="1377156"/>
          <a:ext cx="2743200" cy="13096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express many policies </a:t>
          </a:r>
          <a:r>
            <a:rPr lang="en-US" sz="2600" i="1" kern="1200" dirty="0" smtClean="0"/>
            <a:t>safely</a:t>
          </a:r>
          <a:endParaRPr lang="en-US" sz="2600" kern="1200" dirty="0"/>
        </a:p>
      </dsp:txBody>
      <dsp:txXfrm>
        <a:off x="63934" y="1441090"/>
        <a:ext cx="2615332" cy="1181819"/>
      </dsp:txXfrm>
    </dsp:sp>
    <dsp:sp modelId="{3575024E-A41F-45C8-8878-F39A463A03C9}">
      <dsp:nvSpPr>
        <dsp:cNvPr id="0" name=""/>
        <dsp:cNvSpPr/>
      </dsp:nvSpPr>
      <dsp:spPr>
        <a:xfrm rot="5400000">
          <a:off x="4657725" y="968771"/>
          <a:ext cx="1047750" cy="487680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built into IE 8 JavaScript interpreter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runtime and space overheads under 1%  (vs. 30-550%)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smaller trusted computing base (TCB)</a:t>
          </a:r>
          <a:endParaRPr lang="en-US" sz="1400" kern="1200" dirty="0"/>
        </a:p>
      </dsp:txBody>
      <dsp:txXfrm rot="-5400000">
        <a:off x="2743201" y="2934443"/>
        <a:ext cx="4825653" cy="945456"/>
      </dsp:txXfrm>
    </dsp:sp>
    <dsp:sp modelId="{19338B7F-7D8D-4749-BB30-15EE95952FDF}">
      <dsp:nvSpPr>
        <dsp:cNvPr id="0" name=""/>
        <dsp:cNvSpPr/>
      </dsp:nvSpPr>
      <dsp:spPr>
        <a:xfrm>
          <a:off x="0" y="2752328"/>
          <a:ext cx="2743200" cy="13096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browser support</a:t>
          </a:r>
          <a:endParaRPr lang="en-US" sz="2600" kern="1200" dirty="0"/>
        </a:p>
      </dsp:txBody>
      <dsp:txXfrm>
        <a:off x="63934" y="2816262"/>
        <a:ext cx="2615332" cy="1181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386F4-1B1A-43E6-A339-8A934ABDDAA5}">
      <dsp:nvSpPr>
        <dsp:cNvPr id="0" name=""/>
        <dsp:cNvSpPr/>
      </dsp:nvSpPr>
      <dsp:spPr>
        <a:xfrm rot="5400000">
          <a:off x="4790281" y="-1947217"/>
          <a:ext cx="782637" cy="487680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protect benign users by giving control to hosting site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ConScript approach: aspects for security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built into IE 8 JavaScript interpreter</a:t>
          </a:r>
          <a:endParaRPr lang="en-US" sz="1400" kern="1200" dirty="0"/>
        </a:p>
      </dsp:txBody>
      <dsp:txXfrm rot="-5400000">
        <a:off x="2743200" y="138069"/>
        <a:ext cx="4838595" cy="706227"/>
      </dsp:txXfrm>
    </dsp:sp>
    <dsp:sp modelId="{675A881B-E78F-4DC1-8977-D2170EF8CAB4}">
      <dsp:nvSpPr>
        <dsp:cNvPr id="0" name=""/>
        <dsp:cNvSpPr/>
      </dsp:nvSpPr>
      <dsp:spPr>
        <a:xfrm>
          <a:off x="0" y="2033"/>
          <a:ext cx="2743200" cy="97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 case for aspects in browser</a:t>
          </a:r>
          <a:endParaRPr lang="en-US" sz="2600" kern="1200" dirty="0"/>
        </a:p>
      </dsp:txBody>
      <dsp:txXfrm>
        <a:off x="47756" y="49789"/>
        <a:ext cx="2647688" cy="882784"/>
      </dsp:txXfrm>
    </dsp:sp>
    <dsp:sp modelId="{DB0C76B6-F5CF-419C-B20C-0883D7F3F892}">
      <dsp:nvSpPr>
        <dsp:cNvPr id="0" name=""/>
        <dsp:cNvSpPr/>
      </dsp:nvSpPr>
      <dsp:spPr>
        <a:xfrm rot="5400000">
          <a:off x="4790281" y="-920005"/>
          <a:ext cx="782637" cy="48768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Policies are easy to get wrong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Type system to ensure policy correctness</a:t>
          </a:r>
          <a:endParaRPr lang="en-US" sz="2000" kern="1200" dirty="0"/>
        </a:p>
      </dsp:txBody>
      <dsp:txXfrm rot="-5400000">
        <a:off x="2743200" y="1165281"/>
        <a:ext cx="4838595" cy="706227"/>
      </dsp:txXfrm>
    </dsp:sp>
    <dsp:sp modelId="{A8CF4027-590F-4DAA-9CDB-1D443824A032}">
      <dsp:nvSpPr>
        <dsp:cNvPr id="0" name=""/>
        <dsp:cNvSpPr/>
      </dsp:nvSpPr>
      <dsp:spPr>
        <a:xfrm>
          <a:off x="0" y="1029245"/>
          <a:ext cx="2743200" cy="9782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Correctness checking</a:t>
          </a:r>
          <a:endParaRPr lang="en-US" sz="2600" kern="1200" dirty="0"/>
        </a:p>
      </dsp:txBody>
      <dsp:txXfrm>
        <a:off x="47756" y="1077001"/>
        <a:ext cx="2647688" cy="882784"/>
      </dsp:txXfrm>
    </dsp:sp>
    <dsp:sp modelId="{9E7738BD-2C3D-4FC6-B728-F530B7E442FD}">
      <dsp:nvSpPr>
        <dsp:cNvPr id="0" name=""/>
        <dsp:cNvSpPr/>
      </dsp:nvSpPr>
      <dsp:spPr>
        <a:xfrm rot="5400000">
          <a:off x="4790281" y="107205"/>
          <a:ext cx="782637" cy="487680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17 hand-written policies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Comprehensive catalog of policies from literature and practice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implemented 2 policy generators</a:t>
          </a:r>
          <a:endParaRPr lang="en-US" sz="1400" kern="1200" dirty="0"/>
        </a:p>
      </dsp:txBody>
      <dsp:txXfrm rot="-5400000">
        <a:off x="2743200" y="2192492"/>
        <a:ext cx="4838595" cy="706227"/>
      </dsp:txXfrm>
    </dsp:sp>
    <dsp:sp modelId="{B4A5D7D8-DE0B-4895-9A0B-6040DC602524}">
      <dsp:nvSpPr>
        <dsp:cNvPr id="0" name=""/>
        <dsp:cNvSpPr/>
      </dsp:nvSpPr>
      <dsp:spPr>
        <a:xfrm>
          <a:off x="0" y="2056457"/>
          <a:ext cx="2743200" cy="9782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Expressiveness</a:t>
          </a:r>
          <a:endParaRPr lang="en-US" sz="2600" kern="1200" dirty="0"/>
        </a:p>
      </dsp:txBody>
      <dsp:txXfrm>
        <a:off x="47756" y="2104213"/>
        <a:ext cx="2647688" cy="882784"/>
      </dsp:txXfrm>
    </dsp:sp>
    <dsp:sp modelId="{3575024E-A41F-45C8-8878-F39A463A03C9}">
      <dsp:nvSpPr>
        <dsp:cNvPr id="0" name=""/>
        <dsp:cNvSpPr/>
      </dsp:nvSpPr>
      <dsp:spPr>
        <a:xfrm rot="5400000">
          <a:off x="4790281" y="1134417"/>
          <a:ext cx="782637" cy="487680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Tested on real apps: Google Maps, Live Desktop, etc.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runtime and space overheads under 1%  (vs. 30-550%)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smaller trusted computing base (TCB)</a:t>
          </a:r>
          <a:endParaRPr lang="en-US" sz="1400" kern="1200" dirty="0"/>
        </a:p>
      </dsp:txBody>
      <dsp:txXfrm rot="-5400000">
        <a:off x="2743200" y="3219704"/>
        <a:ext cx="4838595" cy="706227"/>
      </dsp:txXfrm>
    </dsp:sp>
    <dsp:sp modelId="{19338B7F-7D8D-4749-BB30-15EE95952FDF}">
      <dsp:nvSpPr>
        <dsp:cNvPr id="0" name=""/>
        <dsp:cNvSpPr/>
      </dsp:nvSpPr>
      <dsp:spPr>
        <a:xfrm>
          <a:off x="0" y="3083669"/>
          <a:ext cx="2743200" cy="9782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Evaluation</a:t>
          </a:r>
          <a:endParaRPr lang="en-US" sz="2600" kern="1200" dirty="0"/>
        </a:p>
      </dsp:txBody>
      <dsp:txXfrm>
        <a:off x="47756" y="3131425"/>
        <a:ext cx="2647688" cy="882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3A63B-D1C6-4FF1-8D51-C61855B32D18}">
      <dsp:nvSpPr>
        <dsp:cNvPr id="0" name=""/>
        <dsp:cNvSpPr/>
      </dsp:nvSpPr>
      <dsp:spPr>
        <a:xfrm>
          <a:off x="685305" y="-106991"/>
          <a:ext cx="6858988" cy="6858988"/>
        </a:xfrm>
        <a:prstGeom prst="circularArrow">
          <a:avLst>
            <a:gd name="adj1" fmla="val 5544"/>
            <a:gd name="adj2" fmla="val 330680"/>
            <a:gd name="adj3" fmla="val 14936587"/>
            <a:gd name="adj4" fmla="val 16712670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ADEC9-A526-43B8-B272-081770896C0E}">
      <dsp:nvSpPr>
        <dsp:cNvPr id="0" name=""/>
        <dsp:cNvSpPr/>
      </dsp:nvSpPr>
      <dsp:spPr>
        <a:xfrm>
          <a:off x="3371403" y="1100"/>
          <a:ext cx="1486792" cy="743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manifest of script URLs</a:t>
          </a:r>
          <a:endParaRPr lang="en-US" sz="1700" kern="1200" dirty="0"/>
        </a:p>
      </dsp:txBody>
      <dsp:txXfrm>
        <a:off x="3407693" y="37390"/>
        <a:ext cx="1414212" cy="670816"/>
      </dsp:txXfrm>
    </dsp:sp>
    <dsp:sp modelId="{D8AE5432-AD65-4902-B058-0B560284B196}">
      <dsp:nvSpPr>
        <dsp:cNvPr id="0" name=""/>
        <dsp:cNvSpPr/>
      </dsp:nvSpPr>
      <dsp:spPr>
        <a:xfrm>
          <a:off x="4952746" y="465424"/>
          <a:ext cx="1486792" cy="743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HTTP-only cookies</a:t>
          </a:r>
          <a:endParaRPr lang="en-US" sz="1700" kern="1200" dirty="0"/>
        </a:p>
      </dsp:txBody>
      <dsp:txXfrm>
        <a:off x="4989036" y="501714"/>
        <a:ext cx="1414212" cy="670816"/>
      </dsp:txXfrm>
    </dsp:sp>
    <dsp:sp modelId="{3204948E-A303-442D-ACEC-4E9AB998FEB3}">
      <dsp:nvSpPr>
        <dsp:cNvPr id="0" name=""/>
        <dsp:cNvSpPr/>
      </dsp:nvSpPr>
      <dsp:spPr>
        <a:xfrm>
          <a:off x="6032024" y="1710977"/>
          <a:ext cx="1486792" cy="743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resource blacklists</a:t>
          </a:r>
          <a:endParaRPr lang="en-US" sz="1700" kern="1200" dirty="0"/>
        </a:p>
      </dsp:txBody>
      <dsp:txXfrm>
        <a:off x="6068314" y="1747267"/>
        <a:ext cx="1414212" cy="670816"/>
      </dsp:txXfrm>
    </dsp:sp>
    <dsp:sp modelId="{642E2730-7E82-441F-BB94-51BD541D4046}">
      <dsp:nvSpPr>
        <dsp:cNvPr id="0" name=""/>
        <dsp:cNvSpPr/>
      </dsp:nvSpPr>
      <dsp:spPr>
        <a:xfrm>
          <a:off x="6266573" y="3342304"/>
          <a:ext cx="1486792" cy="743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limit </a:t>
          </a:r>
          <a:r>
            <a:rPr lang="en-US" sz="1700" kern="1200" dirty="0" err="1" smtClean="0"/>
            <a:t>eval</a:t>
          </a:r>
          <a:endParaRPr lang="en-US" sz="1700" kern="1200" dirty="0"/>
        </a:p>
      </dsp:txBody>
      <dsp:txXfrm>
        <a:off x="6302863" y="3378594"/>
        <a:ext cx="1414212" cy="670816"/>
      </dsp:txXfrm>
    </dsp:sp>
    <dsp:sp modelId="{00024E44-FB96-4E9E-8229-6C64EF5AE03A}">
      <dsp:nvSpPr>
        <dsp:cNvPr id="0" name=""/>
        <dsp:cNvSpPr/>
      </dsp:nvSpPr>
      <dsp:spPr>
        <a:xfrm>
          <a:off x="5581927" y="4841471"/>
          <a:ext cx="1486792" cy="743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 foreign links</a:t>
          </a:r>
          <a:endParaRPr lang="en-US" sz="1700" kern="1200" dirty="0"/>
        </a:p>
      </dsp:txBody>
      <dsp:txXfrm>
        <a:off x="5618217" y="4877761"/>
        <a:ext cx="1414212" cy="670816"/>
      </dsp:txXfrm>
    </dsp:sp>
    <dsp:sp modelId="{709A60E3-87FA-4D83-A49C-376E22D38EF0}">
      <dsp:nvSpPr>
        <dsp:cNvPr id="0" name=""/>
        <dsp:cNvSpPr/>
      </dsp:nvSpPr>
      <dsp:spPr>
        <a:xfrm>
          <a:off x="4195454" y="5732503"/>
          <a:ext cx="1486792" cy="743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 hidden frames</a:t>
          </a:r>
          <a:endParaRPr lang="en-US" sz="1700" kern="1200" dirty="0"/>
        </a:p>
      </dsp:txBody>
      <dsp:txXfrm>
        <a:off x="4231744" y="5768793"/>
        <a:ext cx="1414212" cy="670816"/>
      </dsp:txXfrm>
    </dsp:sp>
    <dsp:sp modelId="{DDDCC9E7-D5C9-40E3-AB8B-A516AE53ADD1}">
      <dsp:nvSpPr>
        <dsp:cNvPr id="0" name=""/>
        <dsp:cNvSpPr/>
      </dsp:nvSpPr>
      <dsp:spPr>
        <a:xfrm>
          <a:off x="2547352" y="5732503"/>
          <a:ext cx="1486792" cy="743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script </a:t>
          </a:r>
          <a:r>
            <a:rPr lang="en-US" sz="1700" kern="1200" dirty="0" err="1" smtClean="0"/>
            <a:t>whitelist</a:t>
          </a:r>
          <a:endParaRPr lang="en-US" sz="1700" kern="1200" dirty="0"/>
        </a:p>
      </dsp:txBody>
      <dsp:txXfrm>
        <a:off x="2583642" y="5768793"/>
        <a:ext cx="1414212" cy="670816"/>
      </dsp:txXfrm>
    </dsp:sp>
    <dsp:sp modelId="{1A3FD2BE-0DBA-4B9C-9CF2-A48CE3313FC0}">
      <dsp:nvSpPr>
        <dsp:cNvPr id="0" name=""/>
        <dsp:cNvSpPr/>
      </dsp:nvSpPr>
      <dsp:spPr>
        <a:xfrm>
          <a:off x="1160879" y="4841471"/>
          <a:ext cx="1486792" cy="743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&lt;</a:t>
          </a:r>
          <a:r>
            <a:rPr lang="en-US" sz="1700" kern="1200" dirty="0" err="1" smtClean="0"/>
            <a:t>noscript</a:t>
          </a:r>
          <a:r>
            <a:rPr lang="en-US" sz="1700" kern="1200" dirty="0" smtClean="0"/>
            <a:t>&gt;</a:t>
          </a:r>
          <a:endParaRPr lang="en-US" sz="1700" kern="1200" dirty="0"/>
        </a:p>
      </dsp:txBody>
      <dsp:txXfrm>
        <a:off x="1197169" y="4877761"/>
        <a:ext cx="1414212" cy="670816"/>
      </dsp:txXfrm>
    </dsp:sp>
    <dsp:sp modelId="{7AA60D27-2EBF-413E-BD04-F7E9D4949B8D}">
      <dsp:nvSpPr>
        <dsp:cNvPr id="0" name=""/>
        <dsp:cNvSpPr/>
      </dsp:nvSpPr>
      <dsp:spPr>
        <a:xfrm>
          <a:off x="476233" y="3342304"/>
          <a:ext cx="1486792" cy="743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 URL redirection</a:t>
          </a:r>
          <a:endParaRPr lang="en-US" sz="1700" kern="1200" dirty="0"/>
        </a:p>
      </dsp:txBody>
      <dsp:txXfrm>
        <a:off x="512523" y="3378594"/>
        <a:ext cx="1414212" cy="670816"/>
      </dsp:txXfrm>
    </dsp:sp>
    <dsp:sp modelId="{8E491DC2-9975-4B55-92EE-502DE51E87BD}">
      <dsp:nvSpPr>
        <dsp:cNvPr id="0" name=""/>
        <dsp:cNvSpPr/>
      </dsp:nvSpPr>
      <dsp:spPr>
        <a:xfrm>
          <a:off x="710782" y="1710977"/>
          <a:ext cx="1486792" cy="743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 pop-ups</a:t>
          </a:r>
          <a:endParaRPr lang="en-US" sz="1700" kern="1200" dirty="0"/>
        </a:p>
      </dsp:txBody>
      <dsp:txXfrm>
        <a:off x="747072" y="1747267"/>
        <a:ext cx="1414212" cy="670816"/>
      </dsp:txXfrm>
    </dsp:sp>
    <dsp:sp modelId="{AEB8EA7E-5726-E34A-9D74-250CD87C14BE}">
      <dsp:nvSpPr>
        <dsp:cNvPr id="0" name=""/>
        <dsp:cNvSpPr/>
      </dsp:nvSpPr>
      <dsp:spPr>
        <a:xfrm>
          <a:off x="1790060" y="465424"/>
          <a:ext cx="1486792" cy="743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enforce public vs. private</a:t>
          </a:r>
          <a:endParaRPr lang="en-US" sz="1700" kern="1200" dirty="0"/>
        </a:p>
      </dsp:txBody>
      <dsp:txXfrm>
        <a:off x="1826350" y="501714"/>
        <a:ext cx="1414212" cy="670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14244-132D-0D4D-B883-651917E21571}" type="datetimeFigureOut">
              <a:rPr lang="en-US" smtClean="0"/>
              <a:pPr/>
              <a:t>5/17/2010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0CF45-9965-184E-A690-3478DC60E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35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5A756-80AA-4CE3-BD82-66A6EC8273C2}" type="datetimeFigureOut">
              <a:rPr lang="en-US" smtClean="0"/>
              <a:pPr/>
              <a:t>5/17/2010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4BD82-AD31-4BB1-BA71-B8783EB5F9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3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ben’s</a:t>
            </a:r>
            <a:r>
              <a:rPr lang="en-US" baseline="0" dirty="0" smtClean="0"/>
              <a:t> version that highlights “ConScript”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Before our approach, talk about state-of-the-art</a:t>
            </a:r>
          </a:p>
          <a:p>
            <a:r>
              <a:rPr lang="en-US" dirty="0" smtClean="0"/>
              <a:t>2.</a:t>
            </a:r>
            <a:r>
              <a:rPr lang="en-US" baseline="0" dirty="0" smtClean="0"/>
              <a:t> Reverse order of </a:t>
            </a:r>
            <a:r>
              <a:rPr lang="en-US" baseline="0" dirty="0" err="1" smtClean="0"/>
              <a:t>limitaitons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ben’s</a:t>
            </a:r>
            <a:r>
              <a:rPr lang="en-US" baseline="0" dirty="0" smtClean="0"/>
              <a:t> version that highlights “ConScript”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site</a:t>
            </a:r>
            <a:r>
              <a:rPr lang="en-US" baseline="0" dirty="0" smtClean="0"/>
              <a:t> names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ben’s</a:t>
            </a:r>
            <a:r>
              <a:rPr lang="en-US" baseline="0" dirty="0" smtClean="0"/>
              <a:t> version that highlights “ConScript”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ben’s</a:t>
            </a:r>
            <a:r>
              <a:rPr lang="en-US" baseline="0" dirty="0" smtClean="0"/>
              <a:t> version that highlights “ConScript”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Yelp</a:t>
            </a:r>
            <a:r>
              <a:rPr lang="en-US" baseline="0" dirty="0" smtClean="0"/>
              <a:t> (host) is being presented to end user</a:t>
            </a: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 smtClean="0"/>
              <a:t>Relies upon scripts from third-parties (runtime)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… at expense of loss of control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Animation to </a:t>
            </a:r>
            <a:r>
              <a:rPr lang="en-US" dirty="0" err="1" smtClean="0"/>
              <a:t>unfoldj</a:t>
            </a:r>
            <a:r>
              <a:rPr lang="en-US" dirty="0" smtClean="0"/>
              <a:t> [</a:t>
            </a:r>
            <a:r>
              <a:rPr lang="en-US" dirty="0" err="1" smtClean="0"/>
              <a:t>toplevel</a:t>
            </a:r>
            <a:r>
              <a:rPr lang="en-US" dirty="0" smtClean="0"/>
              <a:t>]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Animation to </a:t>
            </a:r>
            <a:r>
              <a:rPr lang="en-US" dirty="0" err="1" smtClean="0"/>
              <a:t>unfoldj</a:t>
            </a:r>
            <a:r>
              <a:rPr lang="en-US" dirty="0" smtClean="0"/>
              <a:t> [</a:t>
            </a:r>
            <a:r>
              <a:rPr lang="en-US" dirty="0" err="1" smtClean="0"/>
              <a:t>toplevel</a:t>
            </a:r>
            <a:r>
              <a:rPr lang="en-US" dirty="0" smtClean="0"/>
              <a:t>]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Highlight policies as discussed</a:t>
            </a:r>
            <a:r>
              <a:rPr lang="en-US" baseline="0" dirty="0" smtClean="0"/>
              <a:t> (new circle)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[remove manual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auto policies]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ben’s</a:t>
            </a:r>
            <a:r>
              <a:rPr lang="en-US" baseline="0" dirty="0" smtClean="0"/>
              <a:t> version that highlights “ConScript”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slides </a:t>
            </a:r>
            <a:r>
              <a:rPr lang="en-US" dirty="0" err="1" smtClean="0"/>
              <a:t>seq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1. example</a:t>
            </a:r>
            <a:r>
              <a:rPr lang="en-US" baseline="0" dirty="0" smtClean="0"/>
              <a:t> of function and example of script</a:t>
            </a:r>
          </a:p>
          <a:p>
            <a:r>
              <a:rPr lang="en-US" baseline="0" dirty="0" smtClean="0"/>
              <a:t>    2. actual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BD82-AD31-4BB1-BA71-B8783EB5F9E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F78F-E6F1-0E41-8A07-64CAAFC72972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E7CD-6732-0849-AB8D-BABF67C1667A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9C7-0996-D849-86F6-4E17C8F2E428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0B25-FF25-3E41-B496-3B6F9E5D1223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156C-62DF-9D45-A532-799B5A601BC0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E565-B98E-4A4F-831B-E52D7F35070B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28EC-ED49-4C47-BE23-3B89222B4BC7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C12E-86B0-EA40-BA9E-6EE0A7A29269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FEA0-148B-2E4C-9E6E-EC64C6566603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63A9-EB34-6E47-BFE7-9CB54DC39627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70C4-F519-5C4D-9EDD-A602C9C3F011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65BA5-63E2-8941-8069-0C2970CE7767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E9EC1-EF9A-411D-A228-1AB31F36A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hart" Target="../charts/chart6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chart" Target="../charts/chart5.xml"/><Relationship Id="rId2" Type="http://schemas.openxmlformats.org/officeDocument/2006/relationships/notesSlide" Target="../notesSlides/notesSlide32.xml"/><Relationship Id="rId16" Type="http://schemas.openxmlformats.org/officeDocument/2006/relationships/comments" Target="../comments/comment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6.xml"/><Relationship Id="rId15" Type="http://schemas.openxmlformats.org/officeDocument/2006/relationships/chart" Target="../charts/chart8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1.png"/><Relationship Id="rId14" Type="http://schemas.openxmlformats.org/officeDocument/2006/relationships/chart" Target="../charts/char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87630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ConScript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51175"/>
            <a:ext cx="8839200" cy="1752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Specifying and Enforcing Fine-Grained Security Policies </a:t>
            </a:r>
          </a:p>
          <a:p>
            <a:r>
              <a:rPr lang="en-US" sz="2800" b="1" dirty="0" smtClean="0"/>
              <a:t>for JavaScript in the Browser</a:t>
            </a:r>
            <a:endParaRPr lang="en-US" sz="2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209800" y="5105400"/>
            <a:ext cx="5257800" cy="646331"/>
            <a:chOff x="1752600" y="5486400"/>
            <a:chExt cx="5257800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54864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Leo Meyerovich</a:t>
              </a:r>
            </a:p>
            <a:p>
              <a:pPr algn="ctr"/>
              <a:r>
                <a:rPr lang="en-US" b="1" dirty="0" smtClean="0"/>
                <a:t>UC Berkeley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24400" y="54864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Benjamin Livshits</a:t>
              </a:r>
            </a:p>
            <a:p>
              <a:pPr algn="ctr"/>
              <a:r>
                <a:rPr lang="en-US" b="1" dirty="0" smtClean="0"/>
                <a:t>Microsoft Research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622300"/>
            <a:ext cx="8381999" cy="3873500"/>
          </a:xfrm>
        </p:spPr>
        <p:txBody>
          <a:bodyPr>
            <a:noAutofit/>
          </a:bodyPr>
          <a:lstStyle/>
          <a:p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cap="small" dirty="0" smtClean="0">
                <a:solidFill>
                  <a:schemeClr val="tx1"/>
                </a:solidFill>
              </a:rPr>
              <a:t>ConScript</a:t>
            </a:r>
            <a:r>
              <a:rPr lang="en-US" sz="3600" b="1" dirty="0" smtClean="0">
                <a:solidFill>
                  <a:schemeClr val="tx1"/>
                </a:solidFill>
              </a:rPr>
              <a:t> aspects</a:t>
            </a:r>
          </a:p>
          <a:p>
            <a:r>
              <a:rPr lang="en-US" sz="3600" dirty="0" smtClean="0"/>
              <a:t>implementing aspects in IE8</a:t>
            </a:r>
          </a:p>
          <a:p>
            <a:r>
              <a:rPr lang="en-US" sz="3600" dirty="0" smtClean="0"/>
              <a:t>checking </a:t>
            </a:r>
            <a:r>
              <a:rPr lang="en-US" sz="3600" cap="small" dirty="0" smtClean="0"/>
              <a:t>ConScript</a:t>
            </a:r>
            <a:r>
              <a:rPr lang="en-US" sz="3600" dirty="0" smtClean="0"/>
              <a:t> policies</a:t>
            </a:r>
          </a:p>
          <a:p>
            <a:r>
              <a:rPr lang="en-US" sz="3600" dirty="0" smtClean="0"/>
              <a:t>generating </a:t>
            </a:r>
            <a:r>
              <a:rPr lang="en-US" sz="3600" cap="small" dirty="0" smtClean="0"/>
              <a:t>ConScript</a:t>
            </a:r>
            <a:r>
              <a:rPr lang="en-US" sz="3600" dirty="0" smtClean="0"/>
              <a:t> policies</a:t>
            </a:r>
          </a:p>
          <a:p>
            <a:r>
              <a:rPr lang="en-US" sz="3600" dirty="0" smtClean="0"/>
              <a:t>performance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438400" y="3505200"/>
            <a:ext cx="5867400" cy="3200399"/>
            <a:chOff x="2438400" y="2575736"/>
            <a:chExt cx="5867400" cy="4129864"/>
          </a:xfrm>
        </p:grpSpPr>
        <p:sp>
          <p:nvSpPr>
            <p:cNvPr id="34" name="Rounded Rectangle 33"/>
            <p:cNvSpPr/>
            <p:nvPr/>
          </p:nvSpPr>
          <p:spPr>
            <a:xfrm>
              <a:off x="2438400" y="2971800"/>
              <a:ext cx="5867400" cy="3733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90800" y="2575736"/>
              <a:ext cx="10326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heap</a:t>
              </a:r>
              <a:endParaRPr lang="en-US" sz="3200" b="1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dirty="0"/>
              <a:t> </a:t>
            </a:r>
            <a:r>
              <a:rPr lang="en-US" dirty="0" smtClean="0"/>
              <a:t>is evil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2068958"/>
            <a:ext cx="350520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window.eval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=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657600" y="1524000"/>
            <a:ext cx="5029200" cy="185191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function () {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throw ‘Disallowed’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};</a:t>
            </a:r>
            <a:endParaRPr lang="en-US" sz="2400" b="1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6172200" y="4021338"/>
            <a:ext cx="1524000" cy="2227062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eval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1" name="Straight Arrow Connector 20"/>
          <p:cNvCxnSpPr>
            <a:stCxn id="10" idx="3"/>
            <a:endCxn id="8" idx="2"/>
          </p:cNvCxnSpPr>
          <p:nvPr/>
        </p:nvCxnSpPr>
        <p:spPr>
          <a:xfrm>
            <a:off x="1905000" y="4427036"/>
            <a:ext cx="4267200" cy="707833"/>
          </a:xfrm>
          <a:prstGeom prst="straightConnector1">
            <a:avLst/>
          </a:prstGeom>
          <a:ln w="38100">
            <a:solidFill>
              <a:srgbClr xmlns:mc="http://schemas.openxmlformats.org/markup-compatibility/2006" xmlns:a14="http://schemas.microsoft.com/office/drawing/2010/main" val="0070C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3"/>
          </p:cNvCxnSpPr>
          <p:nvPr/>
        </p:nvCxnSpPr>
        <p:spPr>
          <a:xfrm>
            <a:off x="1905000" y="5710370"/>
            <a:ext cx="4267200" cy="144937"/>
          </a:xfrm>
          <a:prstGeom prst="straightConnector1">
            <a:avLst/>
          </a:prstGeom>
          <a:ln w="38100">
            <a:solidFill>
              <a:srgbClr xmlns:mc="http://schemas.openxmlformats.org/markup-compatibility/2006" xmlns:a14="http://schemas.microsoft.com/office/drawing/2010/main" val="0070C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Magnetic Disk 24"/>
          <p:cNvSpPr/>
          <p:nvPr/>
        </p:nvSpPr>
        <p:spPr>
          <a:xfrm>
            <a:off x="3301429" y="4539563"/>
            <a:ext cx="914400" cy="951118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heap object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13" idx="3"/>
            <a:endCxn id="25" idx="2"/>
          </p:cNvCxnSpPr>
          <p:nvPr/>
        </p:nvCxnSpPr>
        <p:spPr>
          <a:xfrm flipV="1">
            <a:off x="1905000" y="5015122"/>
            <a:ext cx="1396429" cy="181914"/>
          </a:xfrm>
          <a:prstGeom prst="straightConnector1">
            <a:avLst/>
          </a:prstGeom>
          <a:ln w="38100">
            <a:solidFill>
              <a:srgbClr xmlns:mc="http://schemas.openxmlformats.org/markup-compatibility/2006" xmlns:a14="http://schemas.microsoft.com/office/drawing/2010/main" val="0070C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4"/>
            <a:endCxn id="8" idx="2"/>
          </p:cNvCxnSpPr>
          <p:nvPr/>
        </p:nvCxnSpPr>
        <p:spPr>
          <a:xfrm>
            <a:off x="4215829" y="5015122"/>
            <a:ext cx="1956371" cy="119747"/>
          </a:xfrm>
          <a:prstGeom prst="straightConnector1">
            <a:avLst/>
          </a:prstGeom>
          <a:ln w="38100">
            <a:solidFill>
              <a:srgbClr xmlns:mc="http://schemas.openxmlformats.org/markup-compatibility/2006" xmlns:a14="http://schemas.microsoft.com/office/drawing/2010/main" val="0070C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762000" y="3516282"/>
            <a:ext cx="1143000" cy="3113118"/>
            <a:chOff x="762000" y="2666999"/>
            <a:chExt cx="1143000" cy="3638250"/>
          </a:xfrm>
        </p:grpSpPr>
        <p:grpSp>
          <p:nvGrpSpPr>
            <p:cNvPr id="19" name="Group 18"/>
            <p:cNvGrpSpPr/>
            <p:nvPr/>
          </p:nvGrpSpPr>
          <p:grpSpPr>
            <a:xfrm>
              <a:off x="762000" y="3257249"/>
              <a:ext cx="1143000" cy="3048000"/>
              <a:chOff x="762000" y="3581400"/>
              <a:chExt cx="533400" cy="2667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Rectangle 8"/>
              <p:cNvSpPr/>
              <p:nvPr/>
            </p:nvSpPr>
            <p:spPr>
              <a:xfrm>
                <a:off x="762000" y="3581400"/>
                <a:ext cx="533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document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62000" y="3843867"/>
                <a:ext cx="533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window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62000" y="4106334"/>
                <a:ext cx="533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62000" y="4368801"/>
                <a:ext cx="533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y</a:t>
                </a: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62000" y="4631268"/>
                <a:ext cx="533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62000" y="4893735"/>
                <a:ext cx="533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62000" y="5156202"/>
                <a:ext cx="533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div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62000" y="5418669"/>
                <a:ext cx="533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62000" y="5681136"/>
                <a:ext cx="533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62000" y="5943600"/>
                <a:ext cx="5334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62000" y="2666999"/>
              <a:ext cx="10528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stack</a:t>
              </a:r>
              <a:endParaRPr lang="en-US" sz="3200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207267" y="4724400"/>
            <a:ext cx="620426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 smtClean="0"/>
              <a:t>eval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207267" y="5561338"/>
            <a:ext cx="620426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 smtClean="0"/>
              <a:t>eval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280587" y="4922467"/>
            <a:ext cx="538224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foo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807140" y="4834570"/>
            <a:ext cx="540533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bar</a:t>
            </a:r>
            <a:endParaRPr lang="en-US" sz="2000" b="1" dirty="0"/>
          </a:p>
        </p:txBody>
      </p:sp>
      <p:sp>
        <p:nvSpPr>
          <p:cNvPr id="51" name="Oval 50"/>
          <p:cNvSpPr/>
          <p:nvPr/>
        </p:nvSpPr>
        <p:spPr>
          <a:xfrm>
            <a:off x="6019800" y="4834570"/>
            <a:ext cx="304800" cy="656111"/>
          </a:xfrm>
          <a:prstGeom prst="ellipse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019800" y="5531346"/>
            <a:ext cx="304800" cy="656111"/>
          </a:xfrm>
          <a:prstGeom prst="ellipse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8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7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postMessage</a:t>
            </a:r>
            <a:r>
              <a:rPr lang="en-US" dirty="0" smtClean="0"/>
              <a:t>: A Simple Policy?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25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4100" b="1" dirty="0" smtClean="0"/>
              <a:t>Wrapping:</a:t>
            </a:r>
            <a:r>
              <a:rPr lang="en-US" b="1" dirty="0" smtClean="0"/>
              <a:t> </a:t>
            </a:r>
            <a:r>
              <a:rPr lang="en-US" sz="1400" dirty="0" smtClean="0"/>
              <a:t>[[</a:t>
            </a:r>
            <a:r>
              <a:rPr lang="en-US" sz="1400" dirty="0" err="1" smtClean="0"/>
              <a:t>Caja</a:t>
            </a:r>
            <a:r>
              <a:rPr lang="en-US" sz="1400" dirty="0" smtClean="0"/>
              <a:t>, </a:t>
            </a:r>
            <a:r>
              <a:rPr lang="en-US" sz="1400" dirty="0" err="1" smtClean="0"/>
              <a:t>DoCoMo</a:t>
            </a:r>
            <a:r>
              <a:rPr lang="en-US" sz="1400" dirty="0" smtClean="0"/>
              <a:t>, AOJS, </a:t>
            </a:r>
            <a:r>
              <a:rPr lang="en-US" sz="1400" dirty="0" err="1" smtClean="0"/>
              <a:t>lightweightjs</a:t>
            </a:r>
            <a:r>
              <a:rPr lang="en-US" sz="1400" dirty="0" smtClean="0"/>
              <a:t>, Web Sandbox, …]]</a:t>
            </a:r>
          </a:p>
          <a:p>
            <a:endParaRPr lang="en-US" sz="1400" dirty="0" smtClean="0"/>
          </a:p>
          <a:p>
            <a:pPr algn="ctr">
              <a:buNone/>
            </a:pPr>
            <a:r>
              <a:rPr lang="en-US" sz="31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100" b="1" dirty="0" err="1" smtClean="0">
                <a:latin typeface="Courier New" pitchFamily="49" charset="0"/>
                <a:cs typeface="Courier New" pitchFamily="49" charset="0"/>
              </a:rPr>
              <a:t>window.postMessage</a:t>
            </a:r>
            <a:r>
              <a:rPr lang="en-US" sz="3100" b="1" dirty="0" smtClean="0">
                <a:latin typeface="Courier New" pitchFamily="49" charset="0"/>
                <a:cs typeface="Courier New" pitchFamily="49" charset="0"/>
              </a:rPr>
              <a:t> = function () {};</a:t>
            </a:r>
            <a:endParaRPr lang="en-US" sz="3100" b="1" dirty="0" smtClean="0">
              <a:latin typeface="Courier"/>
              <a:cs typeface="Courier New" pitchFamily="49" charset="0"/>
            </a:endParaRPr>
          </a:p>
          <a:p>
            <a:pPr algn="ctr">
              <a:buNone/>
            </a:pPr>
            <a:r>
              <a:rPr lang="en-US" sz="31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/>
                <a:cs typeface="Courier New"/>
              </a:rPr>
              <a:t>frame1.postMessage(“</a:t>
            </a:r>
            <a:r>
              <a:rPr lang="en-US" sz="3100" b="1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/>
                <a:cs typeface="Courier New"/>
              </a:rPr>
              <a:t>msg</a:t>
            </a:r>
            <a:r>
              <a:rPr lang="en-US" sz="31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/>
                <a:cs typeface="Courier New"/>
              </a:rPr>
              <a:t>”, “evil.com”)</a:t>
            </a:r>
            <a:endParaRPr lang="en-US" sz="3100" b="1" dirty="0" smtClean="0">
              <a:latin typeface="Courier New"/>
              <a:cs typeface="Courier New"/>
            </a:endParaRPr>
          </a:p>
          <a:p>
            <a:endParaRPr lang="en-US" dirty="0" smtClean="0"/>
          </a:p>
          <a:p>
            <a:pPr>
              <a:buNone/>
            </a:pPr>
            <a:r>
              <a:rPr lang="en-US" sz="4100" b="1" dirty="0" smtClean="0"/>
              <a:t>Aspects: </a:t>
            </a:r>
            <a:r>
              <a:rPr lang="en-US" sz="1400" dirty="0" smtClean="0"/>
              <a:t>[[</a:t>
            </a:r>
            <a:r>
              <a:rPr lang="en-US" sz="1400" dirty="0" err="1" smtClean="0"/>
              <a:t>AspectJ</a:t>
            </a:r>
            <a:r>
              <a:rPr lang="en-US" sz="1400" dirty="0" smtClean="0"/>
              <a:t>]]</a:t>
            </a:r>
          </a:p>
          <a:p>
            <a:endParaRPr lang="en-US" sz="1400" dirty="0" smtClean="0"/>
          </a:p>
          <a:p>
            <a:pPr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3100" b="1" dirty="0" smtClean="0">
                <a:latin typeface="Courier New" pitchFamily="49" charset="0"/>
                <a:cs typeface="Courier New" pitchFamily="49" charset="0"/>
              </a:rPr>
              <a:t>around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uri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) : </a:t>
            </a:r>
          </a:p>
          <a:p>
            <a:pPr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100" b="1" dirty="0" smtClean="0">
                <a:latin typeface="Courier New" pitchFamily="49" charset="0"/>
                <a:cs typeface="Courier New" pitchFamily="49" charset="0"/>
              </a:rPr>
              <a:t>call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100" b="1" dirty="0" err="1" smtClean="0">
                <a:latin typeface="Courier New" pitchFamily="49" charset="0"/>
                <a:cs typeface="Courier New" pitchFamily="49" charset="0"/>
              </a:rPr>
              <a:t>DOM.postMessage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(String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m, String u) </a:t>
            </a:r>
            <a:br>
              <a:rPr lang="en-US" sz="31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{   /* do nothing instead of call */   }</a:t>
            </a:r>
          </a:p>
          <a:p>
            <a:pPr lvl="1">
              <a:buNone/>
            </a:pPr>
            <a:endParaRPr lang="en-US" sz="3100" b="1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34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			… no classes in JavaScript / DOM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4648200"/>
            <a:ext cx="7162800" cy="457200"/>
          </a:xfrm>
          <a:prstGeom prst="rect">
            <a:avLst/>
          </a:prstGeom>
          <a:noFill/>
          <a:ln w="44450"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715000" y="1905000"/>
            <a:ext cx="3200400" cy="182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/>
              <a:t>function () { </a:t>
            </a:r>
            <a:br>
              <a:rPr lang="en-US" sz="3600" dirty="0" smtClean="0"/>
            </a:br>
            <a:r>
              <a:rPr lang="en-US" sz="3600" dirty="0" smtClean="0"/>
              <a:t>  [native code] </a:t>
            </a:r>
          </a:p>
          <a:p>
            <a:r>
              <a:rPr lang="en-US" sz="3600" dirty="0" smtClean="0"/>
              <a:t>}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5791200" y="1992086"/>
            <a:ext cx="3048000" cy="17417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/>
              <a:t>function () {</a:t>
            </a:r>
          </a:p>
          <a:p>
            <a:r>
              <a:rPr lang="en-US" sz="3600" dirty="0" smtClean="0"/>
              <a:t>  throw ‘</a:t>
            </a:r>
            <a:r>
              <a:rPr lang="en-US" sz="3600" dirty="0" err="1" smtClean="0"/>
              <a:t>exn</a:t>
            </a:r>
            <a:r>
              <a:rPr lang="en-US" sz="3600" dirty="0" smtClean="0"/>
              <a:t>’;</a:t>
            </a:r>
          </a:p>
          <a:p>
            <a:r>
              <a:rPr lang="en-US" sz="3600" dirty="0" smtClean="0"/>
              <a:t>}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Calls using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19600"/>
            <a:ext cx="9144000" cy="76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around(</a:t>
            </a:r>
            <a:r>
              <a:rPr lang="en-US" b="1" dirty="0" err="1" smtClean="0">
                <a:latin typeface="Courier New"/>
                <a:cs typeface="Courier New"/>
              </a:rPr>
              <a:t>window.postMessage</a:t>
            </a:r>
            <a:r>
              <a:rPr lang="en-US" b="1" dirty="0" smtClean="0">
                <a:latin typeface="Courier New"/>
                <a:cs typeface="Courier New"/>
              </a:rPr>
              <a:t>, </a:t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smtClean="0">
                <a:latin typeface="Courier New"/>
                <a:cs typeface="Courier New"/>
              </a:rPr>
              <a:t>     function () { throw ‘</a:t>
            </a:r>
            <a:r>
              <a:rPr lang="en-US" b="1" dirty="0" err="1" smtClean="0">
                <a:latin typeface="Courier New"/>
                <a:cs typeface="Courier New"/>
              </a:rPr>
              <a:t>exn</a:t>
            </a:r>
            <a:r>
              <a:rPr lang="en-US" b="1" dirty="0" smtClean="0">
                <a:latin typeface="Courier New"/>
                <a:cs typeface="Courier New"/>
              </a:rPr>
              <a:t>’; });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25908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[Object window]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2667000"/>
            <a:ext cx="25908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[Object frame]</a:t>
            </a:r>
            <a:endParaRPr lang="en-US" sz="3600" dirty="0"/>
          </a:p>
        </p:txBody>
      </p: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2819400" y="2819400"/>
            <a:ext cx="2895600" cy="45720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71800" y="3302913"/>
            <a:ext cx="411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postMessage</a:t>
            </a:r>
            <a:endParaRPr lang="en-US" sz="3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19400" y="1828800"/>
            <a:ext cx="2895600" cy="99060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7600" y="1219200"/>
            <a:ext cx="335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postMessage</a:t>
            </a:r>
            <a:endParaRPr lang="en-US" sz="30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 vert="horz">
            <a:norm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en-US" sz="3200" dirty="0" smtClean="0"/>
              <a:t>Functions</a:t>
            </a:r>
          </a:p>
          <a:p>
            <a:pPr marL="914400" lvl="2" indent="-514350">
              <a:buNone/>
            </a:pPr>
            <a:r>
              <a:rPr lang="en-US" dirty="0" smtClean="0"/>
              <a:t>DOM:  	  	</a:t>
            </a:r>
            <a:r>
              <a:rPr lang="en-US" sz="2000" b="1" spc="-300" dirty="0" err="1" smtClean="0">
                <a:latin typeface="Courier New" pitchFamily="49" charset="0"/>
                <a:cs typeface="Courier New" pitchFamily="49" charset="0"/>
              </a:rPr>
              <a:t>aroundExt(postMessage</a:t>
            </a:r>
            <a:r>
              <a:rPr lang="en-US" sz="2000" b="1" spc="-300" dirty="0" smtClean="0">
                <a:latin typeface="Courier New" pitchFamily="49" charset="0"/>
                <a:cs typeface="Courier New" pitchFamily="49" charset="0"/>
              </a:rPr>
              <a:t>, function (pm2, </a:t>
            </a:r>
            <a:r>
              <a:rPr lang="en-US" sz="2000" b="1" spc="-300" dirty="0" err="1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000" b="1" spc="-3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spc="-300" dirty="0" err="1" smtClean="0">
                <a:latin typeface="Courier New" pitchFamily="49" charset="0"/>
                <a:cs typeface="Courier New" pitchFamily="49" charset="0"/>
              </a:rPr>
              <a:t>uri</a:t>
            </a:r>
            <a:r>
              <a:rPr lang="en-US" sz="2000" b="1" spc="-300" dirty="0" smtClean="0">
                <a:latin typeface="Courier New" pitchFamily="49" charset="0"/>
                <a:cs typeface="Courier New" pitchFamily="49" charset="0"/>
              </a:rPr>
              <a:t>) { … });</a:t>
            </a:r>
          </a:p>
          <a:p>
            <a:pPr marL="914400" lvl="2" indent="-514350">
              <a:buNone/>
            </a:pPr>
            <a:r>
              <a:rPr lang="en-US" dirty="0" smtClean="0"/>
              <a:t>JS: </a:t>
            </a:r>
            <a:r>
              <a:rPr lang="en-US" sz="2000" dirty="0" smtClean="0"/>
              <a:t>		  	</a:t>
            </a:r>
            <a:r>
              <a:rPr lang="en-US" sz="2000" b="1" spc="-300" dirty="0" err="1" smtClean="0">
                <a:latin typeface="Courier New" pitchFamily="49" charset="0"/>
                <a:cs typeface="Courier New" pitchFamily="49" charset="0"/>
              </a:rPr>
              <a:t>aroundNat(eval</a:t>
            </a:r>
            <a:r>
              <a:rPr lang="en-US" sz="2000" b="1" spc="-300" dirty="0" smtClean="0">
                <a:latin typeface="Courier New" pitchFamily="49" charset="0"/>
                <a:cs typeface="Courier New" pitchFamily="49" charset="0"/>
              </a:rPr>
              <a:t>, function (</a:t>
            </a:r>
            <a:r>
              <a:rPr lang="en-US" sz="2000" b="1" spc="-300" dirty="0" err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2000" b="1" spc="-3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spc="-300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2000" b="1" spc="-300" dirty="0" smtClean="0">
                <a:latin typeface="Courier New" pitchFamily="49" charset="0"/>
                <a:cs typeface="Courier New" pitchFamily="49" charset="0"/>
              </a:rPr>
              <a:t>) { … });</a:t>
            </a:r>
            <a:endParaRPr lang="en-US" sz="2000" dirty="0" smtClean="0"/>
          </a:p>
          <a:p>
            <a:pPr marL="914400" lvl="2" indent="-514350">
              <a:buNone/>
            </a:pPr>
            <a:r>
              <a:rPr lang="en-US" dirty="0" smtClean="0"/>
              <a:t>User-defined:	</a:t>
            </a:r>
            <a:r>
              <a:rPr lang="en-US" sz="2000" b="1" spc="-300" dirty="0" err="1" smtClean="0">
                <a:latin typeface="Courier New" pitchFamily="49" charset="0"/>
                <a:cs typeface="Courier New" pitchFamily="49" charset="0"/>
              </a:rPr>
              <a:t>aroundFnc</a:t>
            </a:r>
            <a:r>
              <a:rPr lang="en-US" sz="2000" b="1" spc="-3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spc="-300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2000" b="1" spc="-300" dirty="0" smtClean="0">
                <a:latin typeface="Courier New" pitchFamily="49" charset="0"/>
                <a:cs typeface="Courier New" pitchFamily="49" charset="0"/>
              </a:rPr>
              <a:t>, function (foo2, arg1) { … });</a:t>
            </a:r>
            <a:endParaRPr lang="en-US" sz="2000" dirty="0" smtClean="0"/>
          </a:p>
          <a:p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 Script introduction</a:t>
            </a:r>
          </a:p>
          <a:p>
            <a:pPr marL="971550" lvl="1" indent="-514350">
              <a:buNone/>
            </a:pPr>
            <a:r>
              <a:rPr lang="en-US" sz="2400" dirty="0" smtClean="0"/>
              <a:t>&lt;script&gt;: </a:t>
            </a:r>
            <a:r>
              <a:rPr lang="en-US" sz="2200" b="1" spc="-3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b="1" spc="-300" dirty="0" err="1" smtClean="0">
                <a:latin typeface="Courier New" pitchFamily="49" charset="0"/>
                <a:cs typeface="Courier New" pitchFamily="49" charset="0"/>
              </a:rPr>
              <a:t>aroundScr</a:t>
            </a:r>
            <a:r>
              <a:rPr lang="en-US" sz="2200" b="1" spc="-300" dirty="0" smtClean="0">
                <a:latin typeface="Courier New" pitchFamily="49" charset="0"/>
                <a:cs typeface="Courier New" pitchFamily="49" charset="0"/>
              </a:rPr>
              <a:t>(function (</a:t>
            </a:r>
            <a:r>
              <a:rPr lang="en-US" sz="2200" b="1" spc="-300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2200" b="1" spc="-300" dirty="0" smtClean="0">
                <a:latin typeface="Courier New" pitchFamily="49" charset="0"/>
                <a:cs typeface="Courier New" pitchFamily="49" charset="0"/>
              </a:rPr>
              <a:t>) { return </a:t>
            </a:r>
            <a:r>
              <a:rPr lang="en-US" sz="2200" b="1" spc="-300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2200" b="1" spc="-300" dirty="0" smtClean="0">
                <a:latin typeface="Courier New" pitchFamily="49" charset="0"/>
                <a:cs typeface="Courier New" pitchFamily="49" charset="0"/>
              </a:rPr>
              <a:t> + ‘;’ + </a:t>
            </a:r>
            <a:r>
              <a:rPr lang="en-US" sz="2200" b="1" spc="-300" dirty="0" err="1" smtClean="0">
                <a:latin typeface="Courier New" pitchFamily="49" charset="0"/>
                <a:cs typeface="Courier New" pitchFamily="49" charset="0"/>
              </a:rPr>
              <a:t>pol</a:t>
            </a:r>
            <a:r>
              <a:rPr lang="en-US" sz="2200" b="1" spc="-300" dirty="0" smtClean="0">
                <a:latin typeface="Courier New" pitchFamily="49" charset="0"/>
                <a:cs typeface="Courier New" pitchFamily="49" charset="0"/>
              </a:rPr>
              <a:t>;});</a:t>
            </a:r>
          </a:p>
          <a:p>
            <a:pPr marL="971550" lvl="1" indent="-514350">
              <a:buNone/>
            </a:pPr>
            <a:r>
              <a:rPr lang="en-US" sz="2400" dirty="0" smtClean="0"/>
              <a:t>inline:</a:t>
            </a:r>
            <a:r>
              <a:rPr lang="en-US" sz="2200" b="1" spc="-300" dirty="0" smtClean="0">
                <a:latin typeface="Courier New" pitchFamily="49" charset="0"/>
                <a:cs typeface="Courier New" pitchFamily="49" charset="0"/>
              </a:rPr>
              <a:t> 	</a:t>
            </a:r>
            <a:r>
              <a:rPr lang="en-US" sz="2200" b="1" spc="-300" dirty="0" err="1" smtClean="0">
                <a:latin typeface="Courier New" pitchFamily="49" charset="0"/>
                <a:cs typeface="Courier New" pitchFamily="49" charset="0"/>
              </a:rPr>
              <a:t>aroundInl</a:t>
            </a:r>
            <a:r>
              <a:rPr lang="en-US" sz="2200" b="1" spc="-300" dirty="0" smtClean="0">
                <a:latin typeface="Courier New" pitchFamily="49" charset="0"/>
                <a:cs typeface="Courier New" pitchFamily="49" charset="0"/>
              </a:rPr>
              <a:t>(function (</a:t>
            </a:r>
            <a:r>
              <a:rPr lang="en-US" sz="2200" b="1" spc="-300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2200" b="1" spc="-300" dirty="0" smtClean="0">
                <a:latin typeface="Courier New" pitchFamily="49" charset="0"/>
                <a:cs typeface="Courier New" pitchFamily="49" charset="0"/>
              </a:rPr>
              <a:t>) { return </a:t>
            </a:r>
            <a:r>
              <a:rPr lang="en-US" sz="2200" b="1" spc="-300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2200" b="1" spc="-300" dirty="0" smtClean="0">
                <a:latin typeface="Courier New" pitchFamily="49" charset="0"/>
                <a:cs typeface="Courier New" pitchFamily="49" charset="0"/>
              </a:rPr>
              <a:t> + ‘;’ + </a:t>
            </a:r>
            <a:r>
              <a:rPr lang="en-US" sz="2200" b="1" spc="-300" dirty="0" err="1" smtClean="0">
                <a:latin typeface="Courier New" pitchFamily="49" charset="0"/>
                <a:cs typeface="Courier New" pitchFamily="49" charset="0"/>
              </a:rPr>
              <a:t>pol</a:t>
            </a:r>
            <a:r>
              <a:rPr lang="en-US" sz="2200" b="1" spc="-300" dirty="0" smtClean="0">
                <a:latin typeface="Courier New" pitchFamily="49" charset="0"/>
                <a:cs typeface="Courier New" pitchFamily="49" charset="0"/>
              </a:rPr>
              <a:t>;});</a:t>
            </a:r>
          </a:p>
          <a:p>
            <a:pPr marL="971550" lvl="1" indent="-514350"/>
            <a:endParaRPr lang="en-US" dirty="0" smtClean="0"/>
          </a:p>
          <a:p>
            <a:pPr marL="971550" lvl="1" indent="-51435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ConScript Interface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496800" y="2057400"/>
            <a:ext cx="762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622300"/>
            <a:ext cx="8381999" cy="3873500"/>
          </a:xfrm>
        </p:spPr>
        <p:txBody>
          <a:bodyPr>
            <a:noAutofit/>
          </a:bodyPr>
          <a:lstStyle/>
          <a:p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cap="small" dirty="0" smtClean="0">
                <a:solidFill>
                  <a:schemeClr val="bg1">
                    <a:lumMod val="50000"/>
                  </a:schemeClr>
                </a:solidFill>
              </a:rPr>
              <a:t>ConScript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 aspects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implementing aspects in IE8</a:t>
            </a:r>
          </a:p>
          <a:p>
            <a:r>
              <a:rPr lang="en-US" sz="3600" dirty="0" smtClean="0"/>
              <a:t>checking </a:t>
            </a:r>
            <a:r>
              <a:rPr lang="en-US" sz="3600" cap="small" dirty="0" smtClean="0"/>
              <a:t>ConScript</a:t>
            </a:r>
            <a:r>
              <a:rPr lang="en-US" sz="3600" dirty="0" smtClean="0"/>
              <a:t> policies</a:t>
            </a:r>
          </a:p>
          <a:p>
            <a:r>
              <a:rPr lang="en-US" sz="3600" dirty="0" smtClean="0"/>
              <a:t>generating </a:t>
            </a:r>
            <a:r>
              <a:rPr lang="en-US" sz="3600" cap="small" dirty="0" smtClean="0"/>
              <a:t>ConScript</a:t>
            </a:r>
            <a:r>
              <a:rPr lang="en-US" sz="3600" dirty="0" smtClean="0"/>
              <a:t> policies</a:t>
            </a:r>
          </a:p>
          <a:p>
            <a:r>
              <a:rPr lang="en-US" sz="3600" dirty="0" smtClean="0"/>
              <a:t>performance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362200"/>
            <a:ext cx="7772400" cy="1340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703" dirty="0" smtClean="0">
                <a:latin typeface="Courier New"/>
                <a:cs typeface="Courier New"/>
              </a:rPr>
              <a:t>function </a:t>
            </a:r>
            <a:r>
              <a:rPr lang="en-US" sz="2703" dirty="0" err="1" smtClean="0">
                <a:latin typeface="Courier New"/>
                <a:cs typeface="Courier New"/>
              </a:rPr>
              <a:t>f</a:t>
            </a:r>
            <a:r>
              <a:rPr lang="en-US" sz="2703" dirty="0" smtClean="0">
                <a:latin typeface="Courier New"/>
                <a:cs typeface="Courier New"/>
              </a:rPr>
              <a:t> () { … }</a:t>
            </a:r>
            <a:br>
              <a:rPr lang="en-US" sz="2703" dirty="0" smtClean="0">
                <a:latin typeface="Courier New"/>
                <a:cs typeface="Courier New"/>
              </a:rPr>
            </a:br>
            <a:endParaRPr lang="en-US" sz="2703" dirty="0" smtClean="0"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2703" dirty="0" smtClean="0">
                <a:latin typeface="Courier New"/>
                <a:cs typeface="Courier New"/>
              </a:rPr>
              <a:t>function </a:t>
            </a:r>
            <a:r>
              <a:rPr lang="en-US" sz="2703" dirty="0" err="1" smtClean="0">
                <a:latin typeface="Courier New"/>
                <a:cs typeface="Courier New"/>
              </a:rPr>
              <a:t>f</a:t>
            </a:r>
            <a:r>
              <a:rPr lang="en-US" sz="2703" dirty="0" smtClean="0">
                <a:latin typeface="Courier New"/>
                <a:cs typeface="Courier New"/>
              </a:rPr>
              <a:t> () {&lt;before&gt; … &lt;after&gt;}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Implementation?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Source Rewriting </a:t>
            </a:r>
            <a:r>
              <a:rPr lang="en-US" sz="1400" dirty="0" smtClean="0"/>
              <a:t>[[</a:t>
            </a:r>
            <a:r>
              <a:rPr lang="en-US" sz="1400" dirty="0" err="1" smtClean="0"/>
              <a:t>aojs</a:t>
            </a:r>
            <a:r>
              <a:rPr lang="en-US" sz="1400" dirty="0" smtClean="0"/>
              <a:t>, </a:t>
            </a:r>
            <a:r>
              <a:rPr lang="en-US" sz="1400" dirty="0" err="1" smtClean="0"/>
              <a:t>docomo</a:t>
            </a:r>
            <a:r>
              <a:rPr lang="en-US" sz="1400" dirty="0" smtClean="0"/>
              <a:t>, </a:t>
            </a:r>
            <a:r>
              <a:rPr lang="en-US" sz="1400" dirty="0" err="1" smtClean="0"/>
              <a:t>caja</a:t>
            </a:r>
            <a:r>
              <a:rPr lang="en-US" sz="1400" dirty="0" smtClean="0"/>
              <a:t>, sandbox, </a:t>
            </a:r>
            <a:r>
              <a:rPr lang="en-US" sz="1400" dirty="0" err="1" smtClean="0"/>
              <a:t>fbjs</a:t>
            </a:r>
            <a:r>
              <a:rPr lang="en-US" sz="1400" dirty="0" smtClean="0"/>
              <a:t>]]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sym typeface="Wingdings"/>
              </a:rPr>
              <a:t>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50%-450% more to transfer, 30-70% slowdown</a:t>
            </a:r>
            <a:endParaRPr lang="en-US" dirty="0" smtClean="0"/>
          </a:p>
          <a:p>
            <a:pPr marL="514350" indent="-514350">
              <a:buFont typeface="Wingdings"/>
              <a:buChar char="L"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limited: native (DOM) functions, dynamic code?</a:t>
            </a:r>
          </a:p>
          <a:p>
            <a:pPr marL="514350" indent="-514350">
              <a:buFont typeface="Wingdings"/>
              <a:buChar char="L"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big assumptions: adds parser to TCB, …</a:t>
            </a:r>
          </a:p>
          <a:p>
            <a:pPr marL="514350" indent="-514350">
              <a:buNone/>
            </a:pPr>
            <a:endParaRPr lang="en-US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1600" y="28194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Equation" r:id="rId4" imgW="177800" imgH="101600" progId="Equation.3">
                  <p:embed/>
                </p:oleObj>
              </mc:Choice>
              <mc:Fallback>
                <p:oleObj name="Equation" r:id="rId4" imgW="177800" imgH="101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19400"/>
                        <a:ext cx="762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Mediating DOM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1371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window.postMessage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6172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frame2.postMessage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1905000"/>
            <a:ext cx="3657600" cy="4114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b="1" dirty="0" smtClean="0"/>
              <a:t>JavaScript interpreter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562600" y="1447800"/>
            <a:ext cx="2667000" cy="182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b="1" dirty="0" smtClean="0"/>
              <a:t>IE8 libraries</a:t>
            </a:r>
            <a:br>
              <a:rPr lang="en-US" b="1" dirty="0" smtClean="0"/>
            </a:br>
            <a:r>
              <a:rPr lang="en-US" b="1" dirty="0" smtClean="0"/>
              <a:t>(HTML, Networking, …)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5715000" y="2514600"/>
            <a:ext cx="23622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postMessage</a:t>
            </a:r>
            <a:endParaRPr lang="en-US" dirty="0"/>
          </a:p>
        </p:txBody>
      </p:sp>
      <p:cxnSp>
        <p:nvCxnSpPr>
          <p:cNvPr id="11" name="Curved Connector 10"/>
          <p:cNvCxnSpPr>
            <a:stCxn id="8" idx="1"/>
            <a:endCxn id="5" idx="1"/>
          </p:cNvCxnSpPr>
          <p:nvPr/>
        </p:nvCxnSpPr>
        <p:spPr>
          <a:xfrm rot="10800000" flipV="1">
            <a:off x="685800" y="1556266"/>
            <a:ext cx="457200" cy="2406134"/>
          </a:xfrm>
          <a:prstGeom prst="curvedConnector3">
            <a:avLst>
              <a:gd name="adj1" fmla="val 1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endCxn id="6" idx="1"/>
          </p:cNvCxnSpPr>
          <p:nvPr/>
        </p:nvCxnSpPr>
        <p:spPr>
          <a:xfrm flipV="1">
            <a:off x="4343400" y="2362200"/>
            <a:ext cx="1219200" cy="1066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6" idx="1"/>
            <a:endCxn id="18" idx="0"/>
          </p:cNvCxnSpPr>
          <p:nvPr/>
        </p:nvCxnSpPr>
        <p:spPr>
          <a:xfrm rot="10800000" flipH="1" flipV="1">
            <a:off x="5562600" y="2362200"/>
            <a:ext cx="1333500" cy="152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18"/>
          <p:cNvCxnSpPr>
            <a:stCxn id="5" idx="1"/>
          </p:cNvCxnSpPr>
          <p:nvPr/>
        </p:nvCxnSpPr>
        <p:spPr>
          <a:xfrm rot="10800000" flipH="1">
            <a:off x="685800" y="3429000"/>
            <a:ext cx="1219200" cy="533400"/>
          </a:xfrm>
          <a:prstGeom prst="curvedConnector3">
            <a:avLst>
              <a:gd name="adj1" fmla="val 21875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18"/>
          <p:cNvCxnSpPr>
            <a:stCxn id="5" idx="1"/>
          </p:cNvCxnSpPr>
          <p:nvPr/>
        </p:nvCxnSpPr>
        <p:spPr>
          <a:xfrm rot="10800000" flipH="1">
            <a:off x="685800" y="3429000"/>
            <a:ext cx="1219200" cy="533400"/>
          </a:xfrm>
          <a:prstGeom prst="curvedConnector3">
            <a:avLst>
              <a:gd name="adj1" fmla="val 6875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10"/>
          <p:cNvCxnSpPr>
            <a:stCxn id="9" idx="1"/>
            <a:endCxn id="5" idx="1"/>
          </p:cNvCxnSpPr>
          <p:nvPr/>
        </p:nvCxnSpPr>
        <p:spPr>
          <a:xfrm rot="10800000">
            <a:off x="685800" y="3962400"/>
            <a:ext cx="609600" cy="2394466"/>
          </a:xfrm>
          <a:prstGeom prst="curvedConnector3">
            <a:avLst>
              <a:gd name="adj1" fmla="val 1375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4648200" y="3477399"/>
            <a:ext cx="3124200" cy="637401"/>
            <a:chOff x="4648200" y="3477399"/>
            <a:chExt cx="3124200" cy="637401"/>
          </a:xfrm>
        </p:grpSpPr>
        <p:sp>
          <p:nvSpPr>
            <p:cNvPr id="82" name="TextBox 81"/>
            <p:cNvSpPr txBox="1"/>
            <p:nvPr/>
          </p:nvSpPr>
          <p:spPr>
            <a:xfrm>
              <a:off x="4648200" y="3477399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</a:rPr>
                <a:t>0xff34e5</a:t>
              </a:r>
              <a:endParaRPr lang="en-US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648200" y="3745468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arguments: “hello”,  “evil.com”</a:t>
              </a:r>
              <a:endParaRPr lang="en-US" dirty="0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14400" y="4114800"/>
          <a:ext cx="3048000" cy="149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393032">
                <a:tc>
                  <a:txBody>
                    <a:bodyPr/>
                    <a:lstStyle/>
                    <a:p>
                      <a:r>
                        <a:rPr lang="en-US" dirty="0" smtClean="0"/>
                        <a:t>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advice</a:t>
                      </a:r>
                      <a:endParaRPr lang="en-US" dirty="0"/>
                    </a:p>
                  </a:txBody>
                  <a:tcPr/>
                </a:tc>
              </a:tr>
              <a:tr h="2245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45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45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572000" y="49530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aroundExt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window.postMessage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2" name="Curved Connector 18"/>
          <p:cNvCxnSpPr/>
          <p:nvPr/>
        </p:nvCxnSpPr>
        <p:spPr>
          <a:xfrm rot="10800000" flipV="1">
            <a:off x="3962400" y="4800600"/>
            <a:ext cx="381000" cy="228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6096000" y="5257800"/>
            <a:ext cx="9906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off</a:t>
            </a:r>
            <a:endParaRPr lang="en-US" b="1" dirty="0"/>
          </a:p>
        </p:txBody>
      </p:sp>
      <p:cxnSp>
        <p:nvCxnSpPr>
          <p:cNvPr id="119" name="Curved Connector 18"/>
          <p:cNvCxnSpPr>
            <a:stCxn id="91" idx="2"/>
          </p:cNvCxnSpPr>
          <p:nvPr/>
        </p:nvCxnSpPr>
        <p:spPr>
          <a:xfrm rot="5400000">
            <a:off x="2019300" y="3467100"/>
            <a:ext cx="609600" cy="838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066800" y="4888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0xff34e5</a:t>
            </a:r>
            <a:endParaRPr lang="en-US" b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743200" y="4800600"/>
            <a:ext cx="9906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off</a:t>
            </a:r>
            <a:endParaRPr lang="en-US" b="1" dirty="0"/>
          </a:p>
        </p:txBody>
      </p:sp>
      <p:cxnSp>
        <p:nvCxnSpPr>
          <p:cNvPr id="122" name="Curved Connector 18"/>
          <p:cNvCxnSpPr>
            <a:stCxn id="76" idx="3"/>
            <a:endCxn id="79" idx="2"/>
          </p:cNvCxnSpPr>
          <p:nvPr/>
        </p:nvCxnSpPr>
        <p:spPr>
          <a:xfrm flipV="1">
            <a:off x="2133600" y="5029200"/>
            <a:ext cx="609600" cy="4393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7086600" y="5257800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2" name="Curved Connector 10"/>
          <p:cNvCxnSpPr/>
          <p:nvPr/>
        </p:nvCxnSpPr>
        <p:spPr>
          <a:xfrm rot="10800000">
            <a:off x="4267200" y="4800600"/>
            <a:ext cx="1295400" cy="228600"/>
          </a:xfrm>
          <a:prstGeom prst="curvedConnector3">
            <a:avLst>
              <a:gd name="adj1" fmla="val -8824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urved Connector 18"/>
          <p:cNvCxnSpPr>
            <a:endCxn id="76" idx="0"/>
          </p:cNvCxnSpPr>
          <p:nvPr/>
        </p:nvCxnSpPr>
        <p:spPr>
          <a:xfrm rot="5400000">
            <a:off x="1403866" y="4311134"/>
            <a:ext cx="773668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urved Connector 18"/>
          <p:cNvCxnSpPr/>
          <p:nvPr/>
        </p:nvCxnSpPr>
        <p:spPr>
          <a:xfrm>
            <a:off x="1905000" y="3429000"/>
            <a:ext cx="2438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1905000" y="3200400"/>
            <a:ext cx="16764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advice dispatch</a:t>
            </a:r>
            <a:endParaRPr lang="en-US" dirty="0"/>
          </a:p>
        </p:txBody>
      </p:sp>
      <p:grpSp>
        <p:nvGrpSpPr>
          <p:cNvPr id="197" name="Group 196"/>
          <p:cNvGrpSpPr/>
          <p:nvPr/>
        </p:nvGrpSpPr>
        <p:grpSpPr>
          <a:xfrm>
            <a:off x="990600" y="3429000"/>
            <a:ext cx="3352800" cy="2209800"/>
            <a:chOff x="990600" y="3429000"/>
            <a:chExt cx="3352800" cy="2209800"/>
          </a:xfrm>
        </p:grpSpPr>
        <p:cxnSp>
          <p:nvCxnSpPr>
            <p:cNvPr id="190" name="Curved Connector 18"/>
            <p:cNvCxnSpPr/>
            <p:nvPr/>
          </p:nvCxnSpPr>
          <p:spPr>
            <a:xfrm rot="5400000" flipH="1" flipV="1">
              <a:off x="2749431" y="3880763"/>
              <a:ext cx="2045732" cy="1142206"/>
            </a:xfrm>
            <a:prstGeom prst="curvedConnector3">
              <a:avLst>
                <a:gd name="adj1" fmla="val 1577"/>
              </a:avLst>
            </a:prstGeom>
            <a:ln w="31750">
              <a:solidFill>
                <a:srgbClr xmlns:mc="http://schemas.openxmlformats.org/markup-compatibility/2006" xmlns:a14="http://schemas.microsoft.com/office/drawing/2010/main" val="FF0000" mc:Ignorable="">
                  <a:alpha val="38000"/>
                </a:srgb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ectangle 193"/>
            <p:cNvSpPr/>
            <p:nvPr/>
          </p:nvSpPr>
          <p:spPr>
            <a:xfrm>
              <a:off x="990600" y="5269468"/>
              <a:ext cx="1252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[not found]</a:t>
              </a:r>
              <a:endParaRPr lang="en-US" dirty="0"/>
            </a:p>
          </p:txBody>
        </p:sp>
        <p:cxnSp>
          <p:nvCxnSpPr>
            <p:cNvPr id="195" name="Curved Connector 18"/>
            <p:cNvCxnSpPr/>
            <p:nvPr/>
          </p:nvCxnSpPr>
          <p:spPr>
            <a:xfrm>
              <a:off x="2209800" y="5410200"/>
              <a:ext cx="762000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TextBox 197"/>
          <p:cNvSpPr txBox="1"/>
          <p:nvPr/>
        </p:nvSpPr>
        <p:spPr>
          <a:xfrm>
            <a:off x="2438400" y="3657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0xff34e5</a:t>
            </a:r>
            <a:endParaRPr lang="en-US" b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77" grpId="0" animBg="1"/>
      <p:bldP spid="76" grpId="0"/>
      <p:bldP spid="79" grpId="0" animBg="1"/>
      <p:bldP spid="130" grpId="0"/>
      <p:bldP spid="91" grpId="0" animBg="1"/>
      <p:bldP spid="1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>
          <a:xfrm>
            <a:off x="381000" y="3429000"/>
            <a:ext cx="4038600" cy="19115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82296" rtlCol="0" anchor="ctr"/>
          <a:lstStyle/>
          <a:p>
            <a:pPr marL="342900" indent="-342900"/>
            <a:r>
              <a:rPr lang="en-US" sz="2400" dirty="0" smtClean="0"/>
              <a:t>function advice1 (foo2) {</a:t>
            </a:r>
          </a:p>
          <a:p>
            <a:pPr marL="342900" indent="-342900"/>
            <a:r>
              <a:rPr lang="en-US" sz="2400" dirty="0" smtClean="0"/>
              <a:t>    if (ok()) {</a:t>
            </a:r>
          </a:p>
          <a:p>
            <a:pPr marL="342900" indent="-342900"/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 </a:t>
            </a:r>
          </a:p>
          <a:p>
            <a:pPr marL="342900" indent="-342900"/>
            <a:r>
              <a:rPr lang="en-US" sz="2400" dirty="0" smtClean="0"/>
              <a:t>        foo2();</a:t>
            </a:r>
          </a:p>
          <a:p>
            <a:pPr marL="342900" indent="-342900"/>
            <a:r>
              <a:rPr lang="en-US" sz="2400" dirty="0" smtClean="0"/>
              <a:t>    } else throw ‘</a:t>
            </a:r>
            <a:r>
              <a:rPr lang="en-US" sz="2400" dirty="0" err="1" smtClean="0"/>
              <a:t>exn</a:t>
            </a:r>
            <a:r>
              <a:rPr lang="en-US" sz="2400" dirty="0" smtClean="0"/>
              <a:t>’;  }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2057400"/>
            <a:ext cx="4038600" cy="12191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 smtClean="0"/>
              <a:t>function </a:t>
            </a:r>
            <a:r>
              <a:rPr lang="en-US" sz="2400" dirty="0" err="1" smtClean="0"/>
              <a:t>foo</a:t>
            </a:r>
            <a:r>
              <a:rPr lang="en-US" sz="2400" dirty="0" smtClean="0"/>
              <a:t> () { }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Resuming Calls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133600" cy="365125"/>
          </a:xfrm>
        </p:spPr>
        <p:txBody>
          <a:bodyPr/>
          <a:lstStyle/>
          <a:p>
            <a:fld id="{B0DE9EC1-EF9A-411D-A228-1AB31F36A51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72600" y="1295400"/>
            <a:ext cx="464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dirty="0" smtClean="0"/>
              <a:t>function (</a:t>
            </a:r>
            <a:r>
              <a:rPr lang="en-US" sz="3000" dirty="0" err="1" smtClean="0"/>
              <a:t>eval</a:t>
            </a:r>
            <a:r>
              <a:rPr lang="en-US" sz="3000" dirty="0" smtClean="0"/>
              <a:t>, </a:t>
            </a:r>
            <a:r>
              <a:rPr lang="en-US" sz="3000" dirty="0" err="1" smtClean="0"/>
              <a:t>str</a:t>
            </a:r>
            <a:r>
              <a:rPr lang="en-US" sz="3000" dirty="0" smtClean="0"/>
              <a:t>) {</a:t>
            </a:r>
            <a:br>
              <a:rPr lang="en-US" sz="3000" dirty="0" smtClean="0"/>
            </a:br>
            <a:r>
              <a:rPr lang="en-US" sz="3000" dirty="0" smtClean="0"/>
              <a:t>    if (</a:t>
            </a:r>
            <a:r>
              <a:rPr lang="en-US" sz="3000" dirty="0" err="1" smtClean="0"/>
              <a:t>ok(str</a:t>
            </a:r>
            <a:r>
              <a:rPr lang="en-US" sz="3000" dirty="0" smtClean="0"/>
              <a:t>)) {</a:t>
            </a:r>
          </a:p>
          <a:p>
            <a:pPr marL="342900" indent="-342900"/>
            <a:r>
              <a:rPr lang="en-US" sz="3000" b="1" dirty="0" smtClean="0"/>
              <a:t>     </a:t>
            </a:r>
            <a:r>
              <a:rPr lang="en-US" sz="3000" b="1" dirty="0" smtClean="0">
                <a:solidFill>
                  <a:srgbClr xmlns:mc="http://schemas.openxmlformats.org/markup-compatibility/2006" xmlns:a14="http://schemas.microsoft.com/office/drawing/2010/main" val="3366FF" mc:Ignorable=""/>
                </a:solidFill>
              </a:rPr>
              <a:t>        bless();</a:t>
            </a:r>
          </a:p>
          <a:p>
            <a:pPr marL="342900" indent="-342900"/>
            <a:r>
              <a:rPr lang="en-US" sz="3000" dirty="0" smtClean="0"/>
              <a:t>             return </a:t>
            </a:r>
            <a:r>
              <a:rPr lang="en-US" sz="3000" dirty="0" err="1" smtClean="0"/>
              <a:t>eval(str</a:t>
            </a:r>
            <a:r>
              <a:rPr lang="en-US" sz="3000" dirty="0" smtClean="0"/>
              <a:t>);</a:t>
            </a:r>
          </a:p>
          <a:p>
            <a:pPr marL="342900" indent="-342900"/>
            <a:r>
              <a:rPr lang="en-US" sz="3000" dirty="0" smtClean="0"/>
              <a:t>          } else throw ‘</a:t>
            </a:r>
            <a:r>
              <a:rPr lang="en-US" sz="3000" dirty="0" err="1" smtClean="0"/>
              <a:t>exn</a:t>
            </a:r>
            <a:r>
              <a:rPr lang="en-US" sz="3000" dirty="0" smtClean="0"/>
              <a:t>’;  }</a:t>
            </a:r>
          </a:p>
          <a:p>
            <a:r>
              <a:rPr lang="en-US" sz="3000" dirty="0" smtClean="0"/>
              <a:t>3. function (</a:t>
            </a:r>
            <a:r>
              <a:rPr lang="en-US" sz="3000" dirty="0" err="1" smtClean="0"/>
              <a:t>eval</a:t>
            </a:r>
            <a:r>
              <a:rPr lang="en-US" sz="3000" dirty="0" smtClean="0"/>
              <a:t>, </a:t>
            </a:r>
            <a:r>
              <a:rPr lang="en-US" sz="3000" dirty="0" err="1" smtClean="0"/>
              <a:t>str</a:t>
            </a:r>
            <a:r>
              <a:rPr lang="en-US" sz="3000" dirty="0" smtClean="0"/>
              <a:t>) {</a:t>
            </a:r>
            <a:br>
              <a:rPr lang="en-US" sz="3000" dirty="0" smtClean="0"/>
            </a:br>
            <a:r>
              <a:rPr lang="en-US" sz="3000" dirty="0" smtClean="0"/>
              <a:t>    if (</a:t>
            </a:r>
            <a:r>
              <a:rPr lang="en-US" sz="3000" dirty="0" err="1" smtClean="0"/>
              <a:t>ok(str</a:t>
            </a:r>
            <a:r>
              <a:rPr lang="en-US" sz="3000" dirty="0" smtClean="0"/>
              <a:t>)) return </a:t>
            </a:r>
            <a:r>
              <a:rPr lang="en-US" sz="3000" dirty="0" err="1" smtClean="0"/>
              <a:t>eval(str</a:t>
            </a:r>
            <a:r>
              <a:rPr lang="en-US" sz="3000" dirty="0" smtClean="0"/>
              <a:t>);</a:t>
            </a:r>
          </a:p>
          <a:p>
            <a:pPr marL="342900" indent="-342900"/>
            <a:r>
              <a:rPr lang="en-US" sz="3000" dirty="0" smtClean="0"/>
              <a:t>    else {</a:t>
            </a:r>
            <a:br>
              <a:rPr lang="en-US" sz="3000" dirty="0" smtClean="0"/>
            </a:br>
            <a:r>
              <a:rPr lang="en-US" sz="3000" b="1" dirty="0" smtClean="0">
                <a:solidFill>
                  <a:srgbClr xmlns:mc="http://schemas.openxmlformats.org/markup-compatibility/2006" xmlns:a14="http://schemas.microsoft.com/office/drawing/2010/main" val="3366FF" mc:Ignorable=""/>
                </a:solidFill>
              </a:rPr>
              <a:t>        curse();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dirty="0" smtClean="0"/>
              <a:t>        throw ‘</a:t>
            </a:r>
            <a:r>
              <a:rPr lang="en-US" sz="3000" dirty="0" err="1" smtClean="0"/>
              <a:t>exn</a:t>
            </a:r>
            <a:r>
              <a:rPr lang="en-US" sz="3000" dirty="0" smtClean="0"/>
              <a:t>’; }}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3809999" y="2666999"/>
            <a:ext cx="381000" cy="1524001"/>
            <a:chOff x="3809999" y="2666999"/>
            <a:chExt cx="381000" cy="1524001"/>
          </a:xfrm>
        </p:grpSpPr>
        <p:sp>
          <p:nvSpPr>
            <p:cNvPr id="11" name="Rounded Rectangle 10"/>
            <p:cNvSpPr/>
            <p:nvPr/>
          </p:nvSpPr>
          <p:spPr>
            <a:xfrm>
              <a:off x="3809999" y="2666999"/>
              <a:ext cx="381000" cy="5020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Shape 12"/>
            <p:cNvCxnSpPr/>
            <p:nvPr/>
          </p:nvCxnSpPr>
          <p:spPr>
            <a:xfrm rot="5400000">
              <a:off x="3466305" y="3618706"/>
              <a:ext cx="1143000" cy="158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" name="Rounded Rectangle 16"/>
          <p:cNvSpPr/>
          <p:nvPr/>
        </p:nvSpPr>
        <p:spPr>
          <a:xfrm>
            <a:off x="4572000" y="3429000"/>
            <a:ext cx="4038600" cy="19115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82296" rtlCol="0" anchor="ctr"/>
          <a:lstStyle/>
          <a:p>
            <a:pPr marL="342900" indent="-342900"/>
            <a:r>
              <a:rPr lang="en-US" sz="2400" dirty="0" smtClean="0"/>
              <a:t>function advice2 (foo2) {</a:t>
            </a:r>
          </a:p>
          <a:p>
            <a:pPr marL="342900" indent="-342900"/>
            <a:r>
              <a:rPr lang="en-US" sz="2400" dirty="0" smtClean="0"/>
              <a:t>    if (ok()) {</a:t>
            </a:r>
          </a:p>
          <a:p>
            <a:pPr marL="342900" indent="-342900"/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        bless();</a:t>
            </a:r>
          </a:p>
          <a:p>
            <a:pPr marL="342900" indent="-342900"/>
            <a:r>
              <a:rPr lang="en-US" sz="2400" dirty="0" smtClean="0"/>
              <a:t>        foo2();</a:t>
            </a:r>
          </a:p>
          <a:p>
            <a:pPr marL="342900" indent="-342900"/>
            <a:r>
              <a:rPr lang="en-US" sz="2400" dirty="0" smtClean="0"/>
              <a:t>    } else throw ‘</a:t>
            </a:r>
            <a:r>
              <a:rPr lang="en-US" sz="2400" dirty="0" err="1" smtClean="0"/>
              <a:t>exn</a:t>
            </a:r>
            <a:r>
              <a:rPr lang="en-US" sz="2400" dirty="0" smtClean="0"/>
              <a:t>’;  }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572001" y="2057400"/>
            <a:ext cx="4038599" cy="12191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 smtClean="0"/>
              <a:t>function </a:t>
            </a:r>
            <a:r>
              <a:rPr lang="en-US" sz="2400" dirty="0" err="1" smtClean="0"/>
              <a:t>foo</a:t>
            </a:r>
            <a:r>
              <a:rPr lang="en-US" sz="2400" dirty="0" smtClean="0"/>
              <a:t> () { }</a:t>
            </a:r>
            <a:endParaRPr lang="en-US" sz="2400" dirty="0"/>
          </a:p>
        </p:txBody>
      </p:sp>
      <p:sp>
        <p:nvSpPr>
          <p:cNvPr id="77" name="Rounded Rectangle 76"/>
          <p:cNvSpPr/>
          <p:nvPr/>
        </p:nvSpPr>
        <p:spPr>
          <a:xfrm>
            <a:off x="6705600" y="2667000"/>
            <a:ext cx="1219200" cy="502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advice on</a:t>
            </a:r>
            <a:endParaRPr lang="en-US" dirty="0"/>
          </a:p>
        </p:txBody>
      </p:sp>
      <p:sp>
        <p:nvSpPr>
          <p:cNvPr id="85" name="Rounded Rectangle 84"/>
          <p:cNvSpPr/>
          <p:nvPr/>
        </p:nvSpPr>
        <p:spPr>
          <a:xfrm>
            <a:off x="6705600" y="2667000"/>
            <a:ext cx="1219200" cy="50202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advice off</a:t>
            </a:r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8001000" y="2667000"/>
            <a:ext cx="381000" cy="1524000"/>
            <a:chOff x="8001000" y="2667000"/>
            <a:chExt cx="381000" cy="1524000"/>
          </a:xfrm>
        </p:grpSpPr>
        <p:sp>
          <p:nvSpPr>
            <p:cNvPr id="78" name="Rounded Rectangle 77"/>
            <p:cNvSpPr/>
            <p:nvPr/>
          </p:nvSpPr>
          <p:spPr>
            <a:xfrm>
              <a:off x="8001000" y="2667000"/>
              <a:ext cx="381000" cy="5020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3" name="Shape 12"/>
            <p:cNvCxnSpPr/>
            <p:nvPr/>
          </p:nvCxnSpPr>
          <p:spPr>
            <a:xfrm rot="5400000">
              <a:off x="7658894" y="3618706"/>
              <a:ext cx="1143000" cy="158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94" name="Shape 12"/>
          <p:cNvCxnSpPr/>
          <p:nvPr/>
        </p:nvCxnSpPr>
        <p:spPr>
          <a:xfrm rot="5400000" flipH="1" flipV="1">
            <a:off x="6134100" y="3238500"/>
            <a:ext cx="1371600" cy="99060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0" name="Shape 12"/>
          <p:cNvCxnSpPr>
            <a:endCxn id="76" idx="0"/>
          </p:cNvCxnSpPr>
          <p:nvPr/>
        </p:nvCxnSpPr>
        <p:spPr>
          <a:xfrm rot="5400000" flipH="1" flipV="1">
            <a:off x="5162551" y="3371851"/>
            <a:ext cx="2743200" cy="114299"/>
          </a:xfrm>
          <a:prstGeom prst="curvedConnector5">
            <a:avLst>
              <a:gd name="adj1" fmla="val 463"/>
              <a:gd name="adj2" fmla="val 2144462"/>
              <a:gd name="adj3" fmla="val 133333"/>
            </a:avLst>
          </a:prstGeom>
          <a:ln w="57150" cmpd="sng"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2400300" y="1143000"/>
            <a:ext cx="1714500" cy="1752602"/>
            <a:chOff x="2400300" y="1143000"/>
            <a:chExt cx="1714500" cy="1752602"/>
          </a:xfrm>
        </p:grpSpPr>
        <p:cxnSp>
          <p:nvCxnSpPr>
            <p:cNvPr id="25" name="Shape 12"/>
            <p:cNvCxnSpPr/>
            <p:nvPr/>
          </p:nvCxnSpPr>
          <p:spPr>
            <a:xfrm rot="5400000">
              <a:off x="1962944" y="1618456"/>
              <a:ext cx="952500" cy="158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hape 12"/>
            <p:cNvCxnSpPr>
              <a:stCxn id="6" idx="0"/>
            </p:cNvCxnSpPr>
            <p:nvPr/>
          </p:nvCxnSpPr>
          <p:spPr>
            <a:xfrm rot="16200000" flipH="1">
              <a:off x="2838448" y="1619251"/>
              <a:ext cx="838203" cy="171450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1143000" y="5715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bless() </a:t>
            </a:r>
            <a:r>
              <a:rPr lang="en-US" sz="2400" dirty="0" smtClean="0"/>
              <a:t>temporarily disables advice for next call</a:t>
            </a:r>
            <a:endParaRPr lang="en-US" sz="2400" dirty="0"/>
          </a:p>
        </p:txBody>
      </p:sp>
      <p:cxnSp>
        <p:nvCxnSpPr>
          <p:cNvPr id="46" name="Shape 12"/>
          <p:cNvCxnSpPr>
            <a:endCxn id="6" idx="0"/>
          </p:cNvCxnSpPr>
          <p:nvPr/>
        </p:nvCxnSpPr>
        <p:spPr>
          <a:xfrm rot="5400000" flipH="1" flipV="1">
            <a:off x="323851" y="2724151"/>
            <a:ext cx="2743200" cy="1409698"/>
          </a:xfrm>
          <a:prstGeom prst="curvedConnector5">
            <a:avLst>
              <a:gd name="adj1" fmla="val 463"/>
              <a:gd name="adj2" fmla="val -63965"/>
              <a:gd name="adj3" fmla="val 134259"/>
            </a:avLst>
          </a:prstGeom>
          <a:ln w="57150" cmpd="sng"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6591300" y="1143000"/>
            <a:ext cx="1714499" cy="1752601"/>
            <a:chOff x="6591300" y="1143000"/>
            <a:chExt cx="1714499" cy="1752601"/>
          </a:xfrm>
        </p:grpSpPr>
        <p:cxnSp>
          <p:nvCxnSpPr>
            <p:cNvPr id="83" name="Shape 12"/>
            <p:cNvCxnSpPr/>
            <p:nvPr/>
          </p:nvCxnSpPr>
          <p:spPr>
            <a:xfrm rot="5400000">
              <a:off x="6153944" y="1618456"/>
              <a:ext cx="952500" cy="158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hape 12"/>
            <p:cNvCxnSpPr>
              <a:stCxn id="76" idx="0"/>
            </p:cNvCxnSpPr>
            <p:nvPr/>
          </p:nvCxnSpPr>
          <p:spPr>
            <a:xfrm rot="16200000" flipH="1">
              <a:off x="7029450" y="1619251"/>
              <a:ext cx="838200" cy="1714499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6" grpId="0" animBg="1"/>
      <p:bldP spid="77" grpId="0" animBg="1"/>
      <p:bldP spid="85" grpId="0" animBg="1"/>
      <p:bldP spid="85" grpId="1" animBg="1"/>
      <p:bldP spid="1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Optimizing the Critical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133600" cy="365125"/>
          </a:xfrm>
        </p:spPr>
        <p:txBody>
          <a:bodyPr/>
          <a:lstStyle/>
          <a:p>
            <a:fld id="{B0DE9EC1-EF9A-411D-A228-1AB31F36A51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572000" y="3429000"/>
            <a:ext cx="4038600" cy="19115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82296" rtlCol="0" anchor="ctr"/>
          <a:lstStyle/>
          <a:p>
            <a:pPr marL="342900" indent="-342900"/>
            <a:r>
              <a:rPr lang="en-US" sz="2400" dirty="0" smtClean="0"/>
              <a:t>function advice2 (foo2) {</a:t>
            </a:r>
          </a:p>
          <a:p>
            <a:pPr marL="342900" indent="-342900"/>
            <a:r>
              <a:rPr lang="en-US" sz="2400" dirty="0" smtClean="0"/>
              <a:t>    if (ok()) {</a:t>
            </a:r>
          </a:p>
          <a:p>
            <a:pPr marL="342900" indent="-342900"/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        bless();</a:t>
            </a:r>
          </a:p>
          <a:p>
            <a:pPr marL="342900" indent="-342900"/>
            <a:r>
              <a:rPr lang="en-US" sz="2400" dirty="0" smtClean="0"/>
              <a:t>        foo2();</a:t>
            </a:r>
          </a:p>
          <a:p>
            <a:pPr marL="342900" indent="-342900"/>
            <a:r>
              <a:rPr lang="en-US" sz="2400" dirty="0" smtClean="0"/>
              <a:t>    } else throw ‘</a:t>
            </a:r>
            <a:r>
              <a:rPr lang="en-US" sz="2400" dirty="0" err="1" smtClean="0"/>
              <a:t>exn</a:t>
            </a:r>
            <a:r>
              <a:rPr lang="en-US" sz="2400" dirty="0" smtClean="0"/>
              <a:t>’;  }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572001" y="2057400"/>
            <a:ext cx="4038599" cy="12191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 smtClean="0"/>
              <a:t>function </a:t>
            </a:r>
            <a:r>
              <a:rPr lang="en-US" sz="2400" dirty="0" err="1" smtClean="0"/>
              <a:t>foo</a:t>
            </a:r>
            <a:r>
              <a:rPr lang="en-US" sz="2400" dirty="0" smtClean="0"/>
              <a:t> () { }</a:t>
            </a:r>
            <a:endParaRPr lang="en-US" sz="2400" dirty="0"/>
          </a:p>
        </p:txBody>
      </p:sp>
      <p:sp>
        <p:nvSpPr>
          <p:cNvPr id="77" name="Rounded Rectangle 76"/>
          <p:cNvSpPr/>
          <p:nvPr/>
        </p:nvSpPr>
        <p:spPr>
          <a:xfrm>
            <a:off x="6705600" y="2667000"/>
            <a:ext cx="1219200" cy="502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advice on</a:t>
            </a:r>
            <a:endParaRPr lang="en-US" dirty="0"/>
          </a:p>
        </p:txBody>
      </p:sp>
      <p:grpSp>
        <p:nvGrpSpPr>
          <p:cNvPr id="5" name="Group 128"/>
          <p:cNvGrpSpPr/>
          <p:nvPr/>
        </p:nvGrpSpPr>
        <p:grpSpPr>
          <a:xfrm>
            <a:off x="8001000" y="2667000"/>
            <a:ext cx="381000" cy="1524000"/>
            <a:chOff x="8001000" y="2667000"/>
            <a:chExt cx="381000" cy="1524000"/>
          </a:xfrm>
        </p:grpSpPr>
        <p:sp>
          <p:nvSpPr>
            <p:cNvPr id="78" name="Rounded Rectangle 77"/>
            <p:cNvSpPr/>
            <p:nvPr/>
          </p:nvSpPr>
          <p:spPr>
            <a:xfrm>
              <a:off x="8001000" y="2667000"/>
              <a:ext cx="381000" cy="5020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3" name="Shape 12"/>
            <p:cNvCxnSpPr/>
            <p:nvPr/>
          </p:nvCxnSpPr>
          <p:spPr>
            <a:xfrm rot="5400000">
              <a:off x="7658894" y="3618706"/>
              <a:ext cx="1143000" cy="158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94" name="Shape 12"/>
          <p:cNvCxnSpPr/>
          <p:nvPr/>
        </p:nvCxnSpPr>
        <p:spPr>
          <a:xfrm rot="5400000" flipH="1" flipV="1">
            <a:off x="6134100" y="3238500"/>
            <a:ext cx="1371600" cy="990600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8" name="Group 129"/>
          <p:cNvGrpSpPr/>
          <p:nvPr/>
        </p:nvGrpSpPr>
        <p:grpSpPr>
          <a:xfrm>
            <a:off x="6591300" y="1143000"/>
            <a:ext cx="1714499" cy="1752601"/>
            <a:chOff x="6591300" y="1143000"/>
            <a:chExt cx="1714499" cy="1752601"/>
          </a:xfrm>
        </p:grpSpPr>
        <p:cxnSp>
          <p:nvCxnSpPr>
            <p:cNvPr id="83" name="Shape 12"/>
            <p:cNvCxnSpPr/>
            <p:nvPr/>
          </p:nvCxnSpPr>
          <p:spPr>
            <a:xfrm rot="5400000">
              <a:off x="6153944" y="1618456"/>
              <a:ext cx="952500" cy="158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hape 12"/>
            <p:cNvCxnSpPr>
              <a:stCxn id="76" idx="0"/>
            </p:cNvCxnSpPr>
            <p:nvPr/>
          </p:nvCxnSpPr>
          <p:spPr>
            <a:xfrm rot="16200000" flipH="1">
              <a:off x="7029450" y="1619251"/>
              <a:ext cx="838200" cy="1714499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81000" y="1143000"/>
            <a:ext cx="4038600" cy="4197532"/>
            <a:chOff x="381000" y="1143000"/>
            <a:chExt cx="4038600" cy="4197532"/>
          </a:xfrm>
        </p:grpSpPr>
        <p:sp>
          <p:nvSpPr>
            <p:cNvPr id="132" name="Rounded Rectangle 131"/>
            <p:cNvSpPr/>
            <p:nvPr/>
          </p:nvSpPr>
          <p:spPr>
            <a:xfrm>
              <a:off x="381000" y="3429000"/>
              <a:ext cx="4038600" cy="191153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82296" rtlCol="0" anchor="ctr"/>
            <a:lstStyle/>
            <a:p>
              <a:pPr marL="342900" indent="-342900"/>
              <a:r>
                <a:rPr lang="en-US" sz="2400" dirty="0" smtClean="0"/>
                <a:t>function advice3 (foo2) {</a:t>
              </a:r>
            </a:p>
            <a:p>
              <a:pPr marL="342900" indent="-342900"/>
              <a:r>
                <a:rPr lang="en-US" sz="2400" dirty="0" smtClean="0"/>
                <a:t>    if (ok()) foo2();</a:t>
              </a:r>
              <a:endParaRPr lang="en-US" sz="2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endParaRPr>
            </a:p>
            <a:p>
              <a:pPr marL="342900" indent="-342900"/>
              <a:r>
                <a:rPr lang="en-US" sz="2400" dirty="0" smtClean="0"/>
                <a:t>    else {</a:t>
              </a:r>
            </a:p>
            <a:p>
              <a:pPr marL="342900" indent="-342900"/>
              <a:r>
                <a:rPr lang="en-US" sz="2400" dirty="0" smtClean="0">
                  <a:solidFill>
                    <a:srgbClr xmlns:mc="http://schemas.openxmlformats.org/markup-compatibility/2006" xmlns:a14="http://schemas.microsoft.com/office/drawing/2010/main" val="FFFF00" mc:Ignorable=""/>
                  </a:solidFill>
                </a:rPr>
                <a:t>        </a:t>
              </a:r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</a:rPr>
                <a:t>curse();</a:t>
              </a:r>
            </a:p>
            <a:p>
              <a:pPr marL="342900" indent="-342900"/>
              <a:r>
                <a:rPr lang="en-US" sz="2400" dirty="0" smtClean="0"/>
                <a:t>        throw ‘</a:t>
              </a:r>
              <a:r>
                <a:rPr lang="en-US" sz="2400" dirty="0" err="1" smtClean="0"/>
                <a:t>exn</a:t>
              </a:r>
              <a:r>
                <a:rPr lang="en-US" sz="2400" dirty="0" smtClean="0"/>
                <a:t>’;  } }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2057400"/>
              <a:ext cx="4038600" cy="121919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400" dirty="0" smtClean="0"/>
                <a:t>function </a:t>
              </a:r>
              <a:r>
                <a:rPr lang="en-US" sz="2400" dirty="0" err="1" smtClean="0"/>
                <a:t>foo</a:t>
              </a:r>
              <a:r>
                <a:rPr lang="en-US" sz="2400" dirty="0" smtClean="0"/>
                <a:t> () { }</a:t>
              </a:r>
              <a:endParaRPr lang="en-US" sz="2400" dirty="0"/>
            </a:p>
          </p:txBody>
        </p:sp>
        <p:grpSp>
          <p:nvGrpSpPr>
            <p:cNvPr id="3" name="Group 125"/>
            <p:cNvGrpSpPr/>
            <p:nvPr/>
          </p:nvGrpSpPr>
          <p:grpSpPr>
            <a:xfrm>
              <a:off x="3809999" y="2666999"/>
              <a:ext cx="381000" cy="1524001"/>
              <a:chOff x="3809999" y="2666999"/>
              <a:chExt cx="381000" cy="1524001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809999" y="2666999"/>
                <a:ext cx="381000" cy="50202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2" name="Shape 12"/>
              <p:cNvCxnSpPr/>
              <p:nvPr/>
            </p:nvCxnSpPr>
            <p:spPr>
              <a:xfrm rot="5400000">
                <a:off x="3466305" y="3618706"/>
                <a:ext cx="1143000" cy="1588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26"/>
            <p:cNvGrpSpPr/>
            <p:nvPr/>
          </p:nvGrpSpPr>
          <p:grpSpPr>
            <a:xfrm>
              <a:off x="2400300" y="1143000"/>
              <a:ext cx="1714500" cy="1752602"/>
              <a:chOff x="2400300" y="1143000"/>
              <a:chExt cx="1714500" cy="1752602"/>
            </a:xfrm>
          </p:grpSpPr>
          <p:cxnSp>
            <p:nvCxnSpPr>
              <p:cNvPr id="25" name="Shape 12"/>
              <p:cNvCxnSpPr/>
              <p:nvPr/>
            </p:nvCxnSpPr>
            <p:spPr>
              <a:xfrm rot="5400000">
                <a:off x="1962944" y="1618456"/>
                <a:ext cx="952500" cy="1588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8" name="Shape 12"/>
              <p:cNvCxnSpPr>
                <a:stCxn id="6" idx="0"/>
              </p:cNvCxnSpPr>
              <p:nvPr/>
            </p:nvCxnSpPr>
            <p:spPr>
              <a:xfrm rot="16200000" flipH="1">
                <a:off x="2838448" y="1619251"/>
                <a:ext cx="838203" cy="171450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ounded Rectangle 30"/>
          <p:cNvSpPr/>
          <p:nvPr/>
        </p:nvSpPr>
        <p:spPr>
          <a:xfrm>
            <a:off x="2438400" y="2667000"/>
            <a:ext cx="1219200" cy="50202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advice off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2438400" y="2667000"/>
            <a:ext cx="1219200" cy="502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advice 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43000" y="57150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 calling advice turns advice off for next call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curse()</a:t>
            </a:r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92D050" mc:Ignorable=""/>
                </a:solidFill>
              </a:rPr>
              <a:t> </a:t>
            </a:r>
            <a:r>
              <a:rPr lang="en-US" sz="2400" dirty="0" smtClean="0"/>
              <a:t>enables advice for next call</a:t>
            </a:r>
            <a:endParaRPr lang="en-US" sz="2400" dirty="0"/>
          </a:p>
        </p:txBody>
      </p:sp>
      <p:cxnSp>
        <p:nvCxnSpPr>
          <p:cNvPr id="29" name="Shape 12"/>
          <p:cNvCxnSpPr/>
          <p:nvPr/>
        </p:nvCxnSpPr>
        <p:spPr>
          <a:xfrm rot="5400000" flipH="1" flipV="1">
            <a:off x="990600" y="2819400"/>
            <a:ext cx="1981200" cy="457200"/>
          </a:xfrm>
          <a:prstGeom prst="curvedConnector3">
            <a:avLst>
              <a:gd name="adj1" fmla="val 142308"/>
            </a:avLst>
          </a:prstGeom>
          <a:ln w="57150" cmpd="sng"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Shape 12"/>
          <p:cNvCxnSpPr/>
          <p:nvPr/>
        </p:nvCxnSpPr>
        <p:spPr>
          <a:xfrm rot="5400000" flipH="1" flipV="1">
            <a:off x="1866900" y="3543300"/>
            <a:ext cx="1600200" cy="914400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6" grpId="0" animBg="1"/>
      <p:bldP spid="26" grpId="1" animBg="1"/>
      <p:bldP spid="26" grpId="3" animBg="1"/>
      <p:bldP spid="26" grpId="4" animBg="1"/>
      <p:bldP spid="26" grpId="5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19200" y="1981200"/>
            <a:ext cx="6324600" cy="4419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Programmability Platform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l="12800" t="16705" r="12800" b="16705"/>
          <a:stretch>
            <a:fillRect/>
          </a:stretch>
        </p:blipFill>
        <p:spPr>
          <a:xfrm>
            <a:off x="1447800" y="2122768"/>
            <a:ext cx="5793699" cy="3973232"/>
          </a:xfrm>
          <a:prstGeom prst="rect">
            <a:avLst/>
          </a:prstGeom>
        </p:spPr>
      </p:pic>
      <p:grpSp>
        <p:nvGrpSpPr>
          <p:cNvPr id="11" name="Group 26"/>
          <p:cNvGrpSpPr/>
          <p:nvPr/>
        </p:nvGrpSpPr>
        <p:grpSpPr>
          <a:xfrm>
            <a:off x="6781800" y="4495800"/>
            <a:ext cx="2130275" cy="1219200"/>
            <a:chOff x="6888383" y="4209366"/>
            <a:chExt cx="2130275" cy="1219200"/>
          </a:xfrm>
        </p:grpSpPr>
        <p:pic>
          <p:nvPicPr>
            <p:cNvPr id="12" name="Picture 11" descr="C:\Users\t-leomey\AppData\Local\Microsoft\Windows\Temporary Internet Files\Content.IE5\T8KN1SMW\MCj0404159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07583" y="4514166"/>
              <a:ext cx="911075" cy="914400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6888383" y="4209366"/>
              <a:ext cx="1295400" cy="3048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8"/>
          <p:cNvGrpSpPr/>
          <p:nvPr/>
        </p:nvGrpSpPr>
        <p:grpSpPr>
          <a:xfrm>
            <a:off x="228600" y="1752600"/>
            <a:ext cx="1522337" cy="1313767"/>
            <a:chOff x="152400" y="1676400"/>
            <a:chExt cx="1522337" cy="1313767"/>
          </a:xfrm>
        </p:grpSpPr>
        <p:pic>
          <p:nvPicPr>
            <p:cNvPr id="13" name="Picture 12" descr="C:\Users\t-leomey\AppData\Local\Microsoft\Windows\Temporary Internet Files\Content.IE5\T8KN1SMW\MCj0404159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676400"/>
              <a:ext cx="911075" cy="914400"/>
            </a:xfrm>
            <a:prstGeom prst="rect">
              <a:avLst/>
            </a:prstGeom>
            <a:noFill/>
          </p:spPr>
        </p:pic>
        <p:cxnSp>
          <p:nvCxnSpPr>
            <p:cNvPr id="20" name="Straight Arrow Connector 19"/>
            <p:cNvCxnSpPr/>
            <p:nvPr/>
          </p:nvCxnSpPr>
          <p:spPr>
            <a:xfrm rot="16200000" flipH="1">
              <a:off x="1018686" y="2334115"/>
              <a:ext cx="399366" cy="912737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04800" y="4114800"/>
            <a:ext cx="1551008" cy="2398510"/>
            <a:chOff x="304800" y="4114800"/>
            <a:chExt cx="1551008" cy="239851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381000" y="5410200"/>
              <a:ext cx="657126" cy="110311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" y="4114800"/>
              <a:ext cx="637504" cy="1005840"/>
            </a:xfrm>
            <a:prstGeom prst="rect">
              <a:avLst/>
            </a:prstGeom>
          </p:spPr>
        </p:pic>
        <p:cxnSp>
          <p:nvCxnSpPr>
            <p:cNvPr id="28" name="Straight Arrow Connector 27"/>
            <p:cNvCxnSpPr/>
            <p:nvPr/>
          </p:nvCxnSpPr>
          <p:spPr>
            <a:xfrm>
              <a:off x="838202" y="4876803"/>
              <a:ext cx="838198" cy="228597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914400" y="5943601"/>
              <a:ext cx="941408" cy="18154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27"/>
          <p:cNvGrpSpPr/>
          <p:nvPr/>
        </p:nvGrpSpPr>
        <p:grpSpPr>
          <a:xfrm>
            <a:off x="6934200" y="1066800"/>
            <a:ext cx="1977875" cy="1219200"/>
            <a:chOff x="7010400" y="838200"/>
            <a:chExt cx="1977875" cy="1219200"/>
          </a:xfrm>
        </p:grpSpPr>
        <p:pic>
          <p:nvPicPr>
            <p:cNvPr id="35" name="Picture 34" descr="C:\Users\t-leomey\AppData\Local\Microsoft\Windows\Temporary Internet Files\Content.IE5\T8KN1SMW\MCj0404159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77200" y="838200"/>
              <a:ext cx="911075" cy="914400"/>
            </a:xfrm>
            <a:prstGeom prst="rect">
              <a:avLst/>
            </a:prstGeom>
            <a:noFill/>
          </p:spPr>
        </p:pic>
        <p:cxnSp>
          <p:nvCxnSpPr>
            <p:cNvPr id="36" name="Straight Arrow Connector 35"/>
            <p:cNvCxnSpPr/>
            <p:nvPr/>
          </p:nvCxnSpPr>
          <p:spPr>
            <a:xfrm flipV="1">
              <a:off x="7010400" y="1524000"/>
              <a:ext cx="990600" cy="5334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27"/>
          <p:cNvGrpSpPr/>
          <p:nvPr/>
        </p:nvGrpSpPr>
        <p:grpSpPr>
          <a:xfrm>
            <a:off x="5029200" y="2819400"/>
            <a:ext cx="3730475" cy="1066800"/>
            <a:chOff x="5334000" y="1143000"/>
            <a:chExt cx="3730475" cy="1066800"/>
          </a:xfrm>
        </p:grpSpPr>
        <p:pic>
          <p:nvPicPr>
            <p:cNvPr id="44" name="Picture 43" descr="C:\Users\t-leomey\AppData\Local\Microsoft\Windows\Temporary Internet Files\Content.IE5\T8KN1SMW\MCj0404159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53400" y="1143000"/>
              <a:ext cx="911075" cy="914400"/>
            </a:xfrm>
            <a:prstGeom prst="rect">
              <a:avLst/>
            </a:prstGeom>
            <a:noFill/>
          </p:spPr>
        </p:pic>
        <p:cxnSp>
          <p:nvCxnSpPr>
            <p:cNvPr id="45" name="Straight Arrow Connector 44"/>
            <p:cNvCxnSpPr/>
            <p:nvPr/>
          </p:nvCxnSpPr>
          <p:spPr>
            <a:xfrm flipV="1">
              <a:off x="5334000" y="1676400"/>
              <a:ext cx="2743200" cy="5334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6200" y="3048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yelp.com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696200" y="1981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openid.net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696200" y="3733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adsense.com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696200" y="5791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Google maps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622300"/>
            <a:ext cx="8381999" cy="3873500"/>
          </a:xfrm>
        </p:spPr>
        <p:txBody>
          <a:bodyPr>
            <a:noAutofit/>
          </a:bodyPr>
          <a:lstStyle/>
          <a:p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cap="small" dirty="0" smtClean="0">
                <a:solidFill>
                  <a:schemeClr val="bg1">
                    <a:lumMod val="50000"/>
                  </a:schemeClr>
                </a:solidFill>
              </a:rPr>
              <a:t>ConScript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 aspects</a:t>
            </a:r>
          </a:p>
          <a:p>
            <a:r>
              <a:rPr lang="en-US" sz="3600" dirty="0" smtClean="0"/>
              <a:t>implementing aspects in IE8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checking </a:t>
            </a:r>
            <a:r>
              <a:rPr lang="en-US" sz="3600" b="1" cap="small" dirty="0" smtClean="0">
                <a:solidFill>
                  <a:schemeClr val="tx1"/>
                </a:solidFill>
              </a:rPr>
              <a:t>ConScript</a:t>
            </a:r>
            <a:r>
              <a:rPr lang="en-US" sz="3600" b="1" dirty="0" smtClean="0">
                <a:solidFill>
                  <a:schemeClr val="tx1"/>
                </a:solidFill>
              </a:rPr>
              <a:t> policies</a:t>
            </a:r>
          </a:p>
          <a:p>
            <a:r>
              <a:rPr lang="en-US" sz="3600" dirty="0" smtClean="0"/>
              <a:t>generating </a:t>
            </a:r>
            <a:r>
              <a:rPr lang="en-US" sz="3600" cap="small" dirty="0" smtClean="0"/>
              <a:t>ConScript</a:t>
            </a:r>
            <a:r>
              <a:rPr lang="en-US" sz="3600" dirty="0" smtClean="0"/>
              <a:t> policies</a:t>
            </a:r>
          </a:p>
          <a:p>
            <a:r>
              <a:rPr lang="en-US" sz="3600" dirty="0" smtClean="0"/>
              <a:t>performance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Yelp.com</a:t>
            </a:r>
            <a:r>
              <a:rPr lang="en-US" dirty="0" smtClean="0"/>
              <a:t>: </a:t>
            </a:r>
            <a:r>
              <a:rPr lang="en-US" dirty="0" err="1" smtClean="0"/>
              <a:t>main.js</a:t>
            </a:r>
            <a:r>
              <a:rPr lang="en-US" dirty="0" smtClean="0"/>
              <a:t>, </a:t>
            </a:r>
            <a:r>
              <a:rPr lang="en-US" dirty="0" err="1" smtClean="0"/>
              <a:t>index.html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… </a:t>
            </a:r>
            <a:r>
              <a:rPr lang="en-US" dirty="0" err="1" smtClean="0"/>
              <a:t>jQuery.js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… </a:t>
            </a:r>
            <a:r>
              <a:rPr lang="en-US" dirty="0" err="1" smtClean="0"/>
              <a:t>adSense.js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… </a:t>
            </a:r>
            <a:r>
              <a:rPr lang="en-US" dirty="0" err="1" smtClean="0"/>
              <a:t>GoogleMaps.js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… </a:t>
            </a:r>
            <a:r>
              <a:rPr lang="en-US" dirty="0" err="1" smtClean="0"/>
              <a:t>OpenID_API.js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524000" y="914400"/>
            <a:ext cx="1447800" cy="76200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script </a:t>
            </a:r>
            <a:r>
              <a:rPr lang="en-US" dirty="0" err="1" smtClean="0"/>
              <a:t>whitelist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5791200" y="1447800"/>
            <a:ext cx="1447800" cy="76200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eval</a:t>
            </a:r>
            <a:endParaRPr lang="en-US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3124200" y="2209800"/>
            <a:ext cx="1752600" cy="561474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innerHTML</a:t>
            </a:r>
            <a:endParaRPr lang="en-US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3276600" y="2867526"/>
            <a:ext cx="2133600" cy="561474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hidden frames</a:t>
            </a:r>
            <a:endParaRPr lang="en-US" dirty="0"/>
          </a:p>
        </p:txBody>
      </p:sp>
      <p:sp>
        <p:nvSpPr>
          <p:cNvPr id="10" name="Round Diagonal Corner Rectangle 9"/>
          <p:cNvSpPr/>
          <p:nvPr/>
        </p:nvSpPr>
        <p:spPr>
          <a:xfrm>
            <a:off x="3962400" y="4162926"/>
            <a:ext cx="1981200" cy="561474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 HTTP cookies</a:t>
            </a:r>
            <a:endParaRPr lang="en-US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3962400" y="3505200"/>
            <a:ext cx="1981200" cy="561474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inline scripts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51054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&lt;script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=“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main.js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” policy=“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noEval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()”/&gt;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52400" y="-152400"/>
            <a:ext cx="9448800" cy="71628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72000"/>
                </a:schemeClr>
              </a:gs>
              <a:gs pos="80000">
                <a:schemeClr val="tx1">
                  <a:lumMod val="50000"/>
                  <a:lumOff val="50000"/>
                  <a:alpha val="73000"/>
                </a:schemeClr>
              </a:gs>
              <a:gs pos="100000">
                <a:schemeClr val="tx1">
                  <a:lumMod val="95000"/>
                  <a:lumOff val="5000"/>
                  <a:alpha val="74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66800" y="1676400"/>
            <a:ext cx="7010400" cy="3276600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SURGEON GENERAL’S WARNING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Policies are written in a small JavaScript subset.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Applications only lose a few dangerous features.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Integrity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dirty="0" smtClean="0"/>
              <a:t>Objects defined with policy constructors do not flow out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2286000"/>
            <a:ext cx="815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cs typeface="Courier New"/>
              </a:rPr>
              <a:t>Old Policy</a:t>
            </a:r>
          </a:p>
          <a:p>
            <a:r>
              <a:rPr lang="en-US" sz="2600" dirty="0" err="1" smtClean="0">
                <a:latin typeface="Courier New"/>
                <a:cs typeface="Courier New"/>
              </a:rPr>
              <a:t>around(postMessage</a:t>
            </a:r>
            <a:r>
              <a:rPr lang="en-US" sz="2600" dirty="0" smtClean="0">
                <a:latin typeface="Courier New"/>
                <a:cs typeface="Courier New"/>
              </a:rPr>
              <a:t>, function (</a:t>
            </a:r>
            <a:r>
              <a:rPr lang="en-US" sz="2600" dirty="0" err="1" smtClean="0">
                <a:latin typeface="Courier New"/>
                <a:cs typeface="Courier New"/>
              </a:rPr>
              <a:t>m</a:t>
            </a:r>
            <a:r>
              <a:rPr lang="en-US" sz="2600" dirty="0" smtClean="0">
                <a:latin typeface="Courier New"/>
                <a:cs typeface="Courier New"/>
              </a:rPr>
              <a:t>, </a:t>
            </a:r>
            <a:r>
              <a:rPr lang="en-US" sz="2600" dirty="0" err="1" smtClean="0">
                <a:latin typeface="Courier New"/>
                <a:cs typeface="Courier New"/>
              </a:rPr>
              <a:t>url</a:t>
            </a:r>
            <a:r>
              <a:rPr lang="en-US" sz="26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600" dirty="0" smtClean="0">
                <a:latin typeface="Courier New"/>
                <a:cs typeface="Courier New"/>
              </a:rPr>
              <a:t>  </a:t>
            </a:r>
            <a:r>
              <a:rPr lang="en-US" sz="2600" dirty="0" err="1" smtClean="0">
                <a:latin typeface="Courier New"/>
                <a:cs typeface="Courier New"/>
              </a:rPr>
              <a:t>w</a:t>
            </a:r>
            <a:r>
              <a:rPr lang="en-US" sz="2600" dirty="0" smtClean="0">
                <a:latin typeface="Courier New"/>
                <a:cs typeface="Courier New"/>
              </a:rPr>
              <a:t> = {“</a:t>
            </a:r>
            <a:r>
              <a:rPr lang="en-US" sz="2600" dirty="0" err="1" smtClean="0">
                <a:latin typeface="Courier New"/>
                <a:cs typeface="Courier New"/>
              </a:rPr>
              <a:t>msn.com</a:t>
            </a:r>
            <a:r>
              <a:rPr lang="en-US" sz="2600" dirty="0" smtClean="0">
                <a:latin typeface="Courier New"/>
                <a:cs typeface="Courier New"/>
              </a:rPr>
              <a:t>”: true};</a:t>
            </a:r>
          </a:p>
          <a:p>
            <a:r>
              <a:rPr lang="en-US" sz="2600" dirty="0" smtClean="0">
                <a:latin typeface="Courier New"/>
                <a:cs typeface="Courier New"/>
              </a:rPr>
              <a:t>  …</a:t>
            </a:r>
            <a:endParaRPr lang="en-US" sz="2800" b="1" dirty="0" smtClean="0">
              <a:cs typeface="Courier New"/>
            </a:endParaRPr>
          </a:p>
          <a:p>
            <a:pPr algn="ctr"/>
            <a:endParaRPr lang="en-US" sz="2800" b="1" dirty="0" smtClean="0">
              <a:cs typeface="Courier New"/>
            </a:endParaRPr>
          </a:p>
          <a:p>
            <a:endParaRPr lang="en-US" sz="2600" dirty="0" smtClean="0">
              <a:latin typeface="Courier New"/>
              <a:cs typeface="Courier Ne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Integrity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dirty="0" smtClean="0"/>
              <a:t>Objects defined with policy constructors do not flow out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2286000"/>
            <a:ext cx="81534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cs typeface="Courier New"/>
              </a:rPr>
              <a:t>Old Policy</a:t>
            </a:r>
          </a:p>
          <a:p>
            <a:r>
              <a:rPr lang="en-US" sz="2600" dirty="0" err="1" smtClean="0">
                <a:latin typeface="Courier New"/>
                <a:cs typeface="Courier New"/>
              </a:rPr>
              <a:t>around(postMessage</a:t>
            </a:r>
            <a:r>
              <a:rPr lang="en-US" sz="2600" dirty="0" smtClean="0">
                <a:latin typeface="Courier New"/>
                <a:cs typeface="Courier New"/>
              </a:rPr>
              <a:t>, function (</a:t>
            </a:r>
            <a:r>
              <a:rPr lang="en-US" sz="2600" dirty="0" err="1" smtClean="0">
                <a:latin typeface="Courier New"/>
                <a:cs typeface="Courier New"/>
              </a:rPr>
              <a:t>m</a:t>
            </a:r>
            <a:r>
              <a:rPr lang="en-US" sz="2600" dirty="0" smtClean="0">
                <a:latin typeface="Courier New"/>
                <a:cs typeface="Courier New"/>
              </a:rPr>
              <a:t>, </a:t>
            </a:r>
            <a:r>
              <a:rPr lang="en-US" sz="2600" dirty="0" err="1" smtClean="0">
                <a:latin typeface="Courier New"/>
                <a:cs typeface="Courier New"/>
              </a:rPr>
              <a:t>url</a:t>
            </a:r>
            <a:r>
              <a:rPr lang="en-US" sz="26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600" dirty="0" smtClean="0">
                <a:latin typeface="Courier New"/>
                <a:cs typeface="Courier New"/>
              </a:rPr>
              <a:t>  </a:t>
            </a:r>
            <a:r>
              <a:rPr lang="en-US" sz="26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/>
                <a:cs typeface="Courier New"/>
              </a:rPr>
              <a:t>w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/>
                <a:cs typeface="Courier New"/>
              </a:rPr>
              <a:t> </a:t>
            </a:r>
            <a:r>
              <a:rPr lang="en-US" sz="2600" dirty="0" smtClean="0">
                <a:latin typeface="Courier New"/>
                <a:cs typeface="Courier New"/>
              </a:rPr>
              <a:t>= </a:t>
            </a:r>
            <a:r>
              <a:rPr lang="en-US" sz="2600" dirty="0" smtClean="0">
                <a:solidFill>
                  <a:schemeClr val="accent1"/>
                </a:solidFill>
                <a:latin typeface="Courier New"/>
                <a:cs typeface="Courier New"/>
              </a:rPr>
              <a:t>{“</a:t>
            </a:r>
            <a:r>
              <a:rPr lang="en-US" sz="2600" dirty="0" err="1" smtClean="0">
                <a:solidFill>
                  <a:schemeClr val="accent1"/>
                </a:solidFill>
                <a:latin typeface="Courier New"/>
                <a:cs typeface="Courier New"/>
              </a:rPr>
              <a:t>msn.com</a:t>
            </a:r>
            <a:r>
              <a:rPr lang="en-US" sz="2600" dirty="0" smtClean="0">
                <a:solidFill>
                  <a:schemeClr val="accent1"/>
                </a:solidFill>
                <a:latin typeface="Courier New"/>
                <a:cs typeface="Courier New"/>
              </a:rPr>
              <a:t>”: </a:t>
            </a:r>
            <a:r>
              <a:rPr lang="en-US" sz="2600" dirty="0" smtClean="0">
                <a:latin typeface="Courier New"/>
                <a:cs typeface="Courier New"/>
              </a:rPr>
              <a:t>true</a:t>
            </a:r>
            <a:r>
              <a:rPr lang="en-US" sz="2600" dirty="0" smtClean="0">
                <a:solidFill>
                  <a:schemeClr val="accent1"/>
                </a:solidFill>
                <a:latin typeface="Courier New"/>
                <a:cs typeface="Courier New"/>
              </a:rPr>
              <a:t>}</a:t>
            </a:r>
            <a:r>
              <a:rPr lang="en-US" sz="2600" dirty="0" smtClean="0">
                <a:latin typeface="Courier New"/>
                <a:cs typeface="Courier New"/>
              </a:rPr>
              <a:t>; </a:t>
            </a:r>
          </a:p>
          <a:p>
            <a:r>
              <a:rPr lang="en-US" sz="2600" dirty="0" smtClean="0">
                <a:latin typeface="Courier New"/>
                <a:cs typeface="Courier New"/>
              </a:rPr>
              <a:t>  …</a:t>
            </a:r>
          </a:p>
          <a:p>
            <a:endParaRPr lang="en-US" sz="2800" dirty="0" smtClean="0">
              <a:solidFill>
                <a:schemeClr val="accent1"/>
              </a:solidFill>
              <a:cs typeface="Calibri"/>
            </a:endParaRPr>
          </a:p>
          <a:p>
            <a:endParaRPr lang="en-US" sz="2800" dirty="0" smtClean="0">
              <a:solidFill>
                <a:schemeClr val="accent1"/>
              </a:solidFill>
              <a:cs typeface="Calibri"/>
            </a:endParaRPr>
          </a:p>
          <a:p>
            <a:r>
              <a:rPr lang="en-US" sz="2800" dirty="0" smtClean="0">
                <a:solidFill>
                  <a:schemeClr val="accent1"/>
                </a:solidFill>
                <a:cs typeface="Calibri"/>
              </a:rPr>
              <a:t>policy object:  must protect</a:t>
            </a:r>
          </a:p>
          <a:p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cs typeface="Calibri"/>
              </a:rPr>
              <a:t>unknown: do not pass privileged objects!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Integrity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dirty="0" smtClean="0"/>
              <a:t>Objects defined with policy constructors do not flow out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2286000"/>
            <a:ext cx="8153400" cy="418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cs typeface="Courier New"/>
              </a:rPr>
              <a:t>Old Policy</a:t>
            </a:r>
          </a:p>
          <a:p>
            <a:r>
              <a:rPr lang="en-US" sz="2600" dirty="0" err="1" smtClean="0">
                <a:latin typeface="Courier New"/>
                <a:cs typeface="Courier New"/>
              </a:rPr>
              <a:t>around(postMessage</a:t>
            </a:r>
            <a:r>
              <a:rPr lang="en-US" sz="2600" dirty="0" smtClean="0">
                <a:latin typeface="Courier New"/>
                <a:cs typeface="Courier New"/>
              </a:rPr>
              <a:t>, function (</a:t>
            </a:r>
            <a:r>
              <a:rPr lang="en-US" sz="2600" dirty="0" err="1" smtClean="0">
                <a:latin typeface="Courier New"/>
                <a:cs typeface="Courier New"/>
              </a:rPr>
              <a:t>m</a:t>
            </a:r>
            <a:r>
              <a:rPr lang="en-US" sz="2600" dirty="0" smtClean="0">
                <a:latin typeface="Courier New"/>
                <a:cs typeface="Courier New"/>
              </a:rPr>
              <a:t>, </a:t>
            </a:r>
            <a:r>
              <a:rPr lang="en-US" sz="2600" dirty="0" err="1" smtClean="0">
                <a:latin typeface="Courier New"/>
                <a:cs typeface="Courier New"/>
              </a:rPr>
              <a:t>url</a:t>
            </a:r>
            <a:r>
              <a:rPr lang="en-US" sz="26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600" dirty="0" smtClean="0">
                <a:latin typeface="Courier New"/>
                <a:cs typeface="Courier New"/>
              </a:rPr>
              <a:t>  </a:t>
            </a:r>
            <a:r>
              <a:rPr lang="en-US" sz="26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/>
                <a:cs typeface="Courier New"/>
              </a:rPr>
              <a:t>w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/>
                <a:cs typeface="Courier New"/>
              </a:rPr>
              <a:t> </a:t>
            </a:r>
            <a:r>
              <a:rPr lang="en-US" sz="2600" dirty="0" smtClean="0">
                <a:latin typeface="Courier New"/>
                <a:cs typeface="Courier New"/>
              </a:rPr>
              <a:t>= </a:t>
            </a:r>
            <a:r>
              <a:rPr lang="en-US" sz="2600" dirty="0" smtClean="0">
                <a:solidFill>
                  <a:schemeClr val="accent1"/>
                </a:solidFill>
                <a:latin typeface="Courier New"/>
                <a:cs typeface="Courier New"/>
              </a:rPr>
              <a:t>{“</a:t>
            </a:r>
            <a:r>
              <a:rPr lang="en-US" sz="2600" dirty="0" err="1" smtClean="0">
                <a:solidFill>
                  <a:schemeClr val="accent1"/>
                </a:solidFill>
                <a:latin typeface="Courier New"/>
                <a:cs typeface="Courier New"/>
              </a:rPr>
              <a:t>msn.com</a:t>
            </a:r>
            <a:r>
              <a:rPr lang="en-US" sz="2600" dirty="0" smtClean="0">
                <a:solidFill>
                  <a:schemeClr val="accent1"/>
                </a:solidFill>
                <a:latin typeface="Courier New"/>
                <a:cs typeface="Courier New"/>
              </a:rPr>
              <a:t>”: </a:t>
            </a:r>
            <a:r>
              <a:rPr lang="en-US" sz="2600" dirty="0" smtClean="0">
                <a:latin typeface="Courier New"/>
                <a:cs typeface="Courier New"/>
              </a:rPr>
              <a:t>true</a:t>
            </a:r>
            <a:r>
              <a:rPr lang="en-US" sz="2600" dirty="0" smtClean="0">
                <a:solidFill>
                  <a:schemeClr val="accent1"/>
                </a:solidFill>
                <a:latin typeface="Courier New"/>
                <a:cs typeface="Courier New"/>
              </a:rPr>
              <a:t>}</a:t>
            </a:r>
            <a:r>
              <a:rPr lang="en-US" sz="2600" dirty="0" smtClean="0">
                <a:latin typeface="Courier New"/>
                <a:cs typeface="Courier New"/>
              </a:rPr>
              <a:t>; </a:t>
            </a:r>
          </a:p>
          <a:p>
            <a:r>
              <a:rPr lang="en-US" sz="2600" dirty="0" smtClean="0">
                <a:latin typeface="Courier New"/>
                <a:cs typeface="Courier New"/>
              </a:rPr>
              <a:t>  …</a:t>
            </a:r>
          </a:p>
          <a:p>
            <a:endParaRPr lang="en-US" sz="2600" dirty="0" smtClean="0">
              <a:solidFill>
                <a:schemeClr val="accent1"/>
              </a:solidFill>
              <a:latin typeface="Courier"/>
              <a:cs typeface="Courier"/>
            </a:endParaRPr>
          </a:p>
          <a:p>
            <a:pPr algn="ctr"/>
            <a:r>
              <a:rPr lang="en-US" sz="2800" b="1" dirty="0" smtClean="0">
                <a:cs typeface="Courier New"/>
              </a:rPr>
              <a:t>User Exploit</a:t>
            </a:r>
          </a:p>
          <a:p>
            <a:r>
              <a:rPr lang="en-US" sz="2600" dirty="0" err="1" smtClean="0">
                <a:latin typeface="Courier New"/>
                <a:cs typeface="Courier New"/>
              </a:rPr>
              <a:t>postMessage</a:t>
            </a:r>
            <a:r>
              <a:rPr lang="en-US" sz="2600" dirty="0" smtClean="0">
                <a:latin typeface="Courier New"/>
                <a:cs typeface="Courier New"/>
              </a:rPr>
              <a:t>(“”, “</a:t>
            </a:r>
            <a:r>
              <a:rPr lang="en-US" sz="2600" dirty="0" err="1" smtClean="0">
                <a:latin typeface="Courier New"/>
                <a:cs typeface="Courier New"/>
              </a:rPr>
              <a:t>msn.com</a:t>
            </a:r>
            <a:r>
              <a:rPr lang="en-US" sz="2600" dirty="0" smtClean="0">
                <a:latin typeface="Courier New"/>
                <a:cs typeface="Courier New"/>
              </a:rPr>
              <a:t>”);</a:t>
            </a:r>
          </a:p>
          <a:p>
            <a:r>
              <a:rPr lang="en-US" sz="26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/>
                <a:cs typeface="Courier New"/>
              </a:rPr>
              <a:t>w</a:t>
            </a:r>
            <a:r>
              <a:rPr lang="en-US" sz="2600" dirty="0" err="1" smtClean="0">
                <a:latin typeface="Courier New"/>
                <a:cs typeface="Courier New"/>
              </a:rPr>
              <a:t>[“evil.com</a:t>
            </a:r>
            <a:r>
              <a:rPr lang="en-US" sz="2600" dirty="0" smtClean="0">
                <a:latin typeface="Courier New"/>
                <a:cs typeface="Courier New"/>
              </a:rPr>
              <a:t>”] = 1;</a:t>
            </a:r>
          </a:p>
          <a:p>
            <a:r>
              <a:rPr lang="en-US" sz="2600" dirty="0" err="1" smtClean="0">
                <a:latin typeface="Courier New"/>
                <a:cs typeface="Courier New"/>
              </a:rPr>
              <a:t>postMessage</a:t>
            </a:r>
            <a:r>
              <a:rPr lang="en-US" sz="2600" dirty="0" smtClean="0">
                <a:latin typeface="Courier New"/>
                <a:cs typeface="Courier New"/>
              </a:rPr>
              <a:t>(“”, “</a:t>
            </a:r>
            <a:r>
              <a:rPr lang="en-US" sz="2600" dirty="0" err="1" smtClean="0">
                <a:latin typeface="Courier New"/>
                <a:cs typeface="Courier New"/>
              </a:rPr>
              <a:t>evil.com</a:t>
            </a:r>
            <a:r>
              <a:rPr lang="en-US" sz="2600" dirty="0" smtClean="0">
                <a:latin typeface="Courier New"/>
                <a:cs typeface="Courier New"/>
              </a:rPr>
              <a:t>”);</a:t>
            </a:r>
          </a:p>
          <a:p>
            <a:endParaRPr lang="en-US" sz="2800" dirty="0" smtClean="0">
              <a:latin typeface="Courier New"/>
              <a:cs typeface="Courier Ne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Integrity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dirty="0" smtClean="0"/>
              <a:t>Objects defined with policy constructors do not flow out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2286000"/>
            <a:ext cx="8153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cs typeface="Courier New"/>
              </a:rPr>
              <a:t>New Policy</a:t>
            </a:r>
          </a:p>
          <a:p>
            <a:r>
              <a:rPr lang="en-US" sz="2600" dirty="0" err="1" smtClean="0">
                <a:latin typeface="Courier New"/>
                <a:cs typeface="Courier New"/>
              </a:rPr>
              <a:t>around(postMessage</a:t>
            </a:r>
            <a:r>
              <a:rPr lang="en-US" sz="2600" dirty="0" smtClean="0">
                <a:latin typeface="Courier New"/>
                <a:cs typeface="Courier New"/>
              </a:rPr>
              <a:t>, function (</a:t>
            </a:r>
            <a:r>
              <a:rPr lang="en-US" sz="2600" dirty="0" err="1" smtClean="0">
                <a:latin typeface="Courier New"/>
                <a:cs typeface="Courier New"/>
              </a:rPr>
              <a:t>m</a:t>
            </a:r>
            <a:r>
              <a:rPr lang="en-US" sz="2600" dirty="0" smtClean="0">
                <a:latin typeface="Courier New"/>
                <a:cs typeface="Courier New"/>
              </a:rPr>
              <a:t>, </a:t>
            </a:r>
            <a:r>
              <a:rPr lang="en-US" sz="2600" dirty="0" err="1" smtClean="0">
                <a:latin typeface="Courier New"/>
                <a:cs typeface="Courier New"/>
              </a:rPr>
              <a:t>url</a:t>
            </a:r>
            <a:r>
              <a:rPr lang="en-US" sz="26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600" dirty="0" smtClean="0">
                <a:latin typeface="Courier New"/>
                <a:cs typeface="Courier New"/>
              </a:rPr>
              <a:t>  </a:t>
            </a:r>
            <a:r>
              <a:rPr lang="en-US" sz="2600" dirty="0" err="1" smtClean="0">
                <a:latin typeface="Courier New"/>
                <a:cs typeface="Courier New"/>
              </a:rPr>
              <a:t>window.w</a:t>
            </a:r>
            <a:r>
              <a:rPr lang="en-US" sz="2600" dirty="0" smtClean="0">
                <a:latin typeface="Courier New"/>
                <a:cs typeface="Courier New"/>
              </a:rPr>
              <a:t> = {“</a:t>
            </a:r>
            <a:r>
              <a:rPr lang="en-US" sz="2600" dirty="0" err="1" smtClean="0">
                <a:latin typeface="Courier New"/>
                <a:cs typeface="Courier New"/>
              </a:rPr>
              <a:t>msn.com</a:t>
            </a:r>
            <a:r>
              <a:rPr lang="en-US" sz="2600" dirty="0" smtClean="0">
                <a:latin typeface="Courier New"/>
                <a:cs typeface="Courier New"/>
              </a:rPr>
              <a:t>”: true};</a:t>
            </a:r>
          </a:p>
          <a:p>
            <a:r>
              <a:rPr lang="en-US" sz="2600" dirty="0" smtClean="0">
                <a:latin typeface="Courier New"/>
                <a:cs typeface="Courier New"/>
              </a:rPr>
              <a:t>  …</a:t>
            </a:r>
          </a:p>
          <a:p>
            <a:endParaRPr lang="en-US" sz="2600" dirty="0" smtClean="0">
              <a:latin typeface="Courier New"/>
              <a:cs typeface="Courier New"/>
            </a:endParaRPr>
          </a:p>
          <a:p>
            <a:pPr algn="ctr"/>
            <a:r>
              <a:rPr lang="en-US" sz="2800" b="1" dirty="0" smtClean="0">
                <a:cs typeface="Courier New"/>
              </a:rPr>
              <a:t>User Exploit</a:t>
            </a:r>
          </a:p>
          <a:p>
            <a:r>
              <a:rPr lang="en-US" sz="2600" dirty="0" err="1" smtClean="0">
                <a:latin typeface="Courier New"/>
                <a:cs typeface="Courier New"/>
              </a:rPr>
              <a:t>postMessage</a:t>
            </a:r>
            <a:r>
              <a:rPr lang="en-US" sz="2600" dirty="0" smtClean="0">
                <a:latin typeface="Courier New"/>
                <a:cs typeface="Courier New"/>
              </a:rPr>
              <a:t>(“”, “</a:t>
            </a:r>
            <a:r>
              <a:rPr lang="en-US" sz="2600" dirty="0" err="1" smtClean="0">
                <a:latin typeface="Courier New"/>
                <a:cs typeface="Courier New"/>
              </a:rPr>
              <a:t>msn.com</a:t>
            </a:r>
            <a:r>
              <a:rPr lang="en-US" sz="2600" dirty="0" smtClean="0">
                <a:latin typeface="Courier New"/>
                <a:cs typeface="Courier New"/>
              </a:rPr>
              <a:t>”);</a:t>
            </a:r>
          </a:p>
          <a:p>
            <a:r>
              <a:rPr lang="en-US" sz="2600" dirty="0" err="1" smtClean="0">
                <a:latin typeface="Courier New"/>
                <a:cs typeface="Courier New"/>
              </a:rPr>
              <a:t>w[“evil.com</a:t>
            </a:r>
            <a:r>
              <a:rPr lang="en-US" sz="2600" dirty="0" smtClean="0">
                <a:latin typeface="Courier New"/>
                <a:cs typeface="Courier New"/>
              </a:rPr>
              <a:t>”] = 1;</a:t>
            </a:r>
          </a:p>
          <a:p>
            <a:r>
              <a:rPr lang="en-US" sz="2600" dirty="0" err="1" smtClean="0">
                <a:latin typeface="Courier New"/>
                <a:cs typeface="Courier New"/>
              </a:rPr>
              <a:t>postMessage</a:t>
            </a:r>
            <a:r>
              <a:rPr lang="en-US" sz="2600" dirty="0" smtClean="0">
                <a:latin typeface="Courier New"/>
                <a:cs typeface="Courier New"/>
              </a:rPr>
              <a:t>(“”, “</a:t>
            </a:r>
            <a:r>
              <a:rPr lang="en-US" sz="2600" dirty="0" err="1" smtClean="0">
                <a:latin typeface="Courier New"/>
                <a:cs typeface="Courier New"/>
              </a:rPr>
              <a:t>evil.com</a:t>
            </a:r>
            <a:r>
              <a:rPr lang="en-US" sz="2600" dirty="0" smtClean="0">
                <a:latin typeface="Courier New"/>
                <a:cs typeface="Courier New"/>
              </a:rPr>
              <a:t>”);</a:t>
            </a:r>
          </a:p>
          <a:p>
            <a:endParaRPr lang="en-US" sz="2600" dirty="0" smtClean="0">
              <a:latin typeface="Courier New"/>
              <a:cs typeface="Courier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200400"/>
            <a:ext cx="1752600" cy="381000"/>
          </a:xfrm>
          <a:prstGeom prst="rect">
            <a:avLst/>
          </a:prstGeom>
          <a:solidFill>
            <a:schemeClr val="bg1"/>
          </a:solidFill>
          <a:ln>
            <a:solidFill>
              <a:srgbClr xmlns:mc="http://schemas.openxmlformats.org/markup-compatibility/2006" xmlns:a14="http://schemas.microsoft.com/office/drawing/2010/main" val="008000" mc:Ignorable="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</a:rPr>
              <a:t>var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w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Integrity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dirty="0" smtClean="0"/>
              <a:t>Objects defined with policy constructors do not flow out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2286000"/>
            <a:ext cx="81534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cs typeface="Courier New"/>
              </a:rPr>
              <a:t>New Policy</a:t>
            </a:r>
          </a:p>
          <a:p>
            <a:r>
              <a:rPr lang="en-US" sz="2600" dirty="0" err="1" smtClean="0">
                <a:solidFill>
                  <a:srgbClr xmlns:mc="http://schemas.openxmlformats.org/markup-compatibility/2006" xmlns:a14="http://schemas.microsoft.com/office/drawing/2010/main" val="4F81BD" mc:Ignorable=""/>
                </a:solidFill>
                <a:latin typeface="Courier New"/>
                <a:cs typeface="Courier New"/>
              </a:rPr>
              <a:t>around</a:t>
            </a:r>
            <a:r>
              <a:rPr lang="en-US" sz="2600" dirty="0" err="1" smtClean="0">
                <a:latin typeface="Courier New"/>
                <a:cs typeface="Courier New"/>
              </a:rPr>
              <a:t>(</a:t>
            </a:r>
            <a:r>
              <a:rPr lang="en-US" sz="26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/>
                <a:cs typeface="Courier New"/>
              </a:rPr>
              <a:t>postMessage</a:t>
            </a:r>
            <a:r>
              <a:rPr lang="en-US" sz="2600" dirty="0" smtClean="0">
                <a:latin typeface="Courier New"/>
                <a:cs typeface="Courier New"/>
              </a:rPr>
              <a:t>, </a:t>
            </a:r>
            <a:r>
              <a:rPr lang="en-US" sz="2600" dirty="0" smtClean="0">
                <a:solidFill>
                  <a:schemeClr val="accent1"/>
                </a:solidFill>
                <a:latin typeface="Courier New"/>
                <a:cs typeface="Courier New"/>
              </a:rPr>
              <a:t>function </a:t>
            </a:r>
            <a:r>
              <a:rPr lang="en-US" sz="2600" dirty="0" smtClean="0">
                <a:latin typeface="Courier New"/>
                <a:cs typeface="Courier New"/>
              </a:rPr>
              <a:t>(</a:t>
            </a:r>
            <a:r>
              <a:rPr lang="en-US" sz="26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/>
                <a:cs typeface="Courier New"/>
              </a:rPr>
              <a:t>m</a:t>
            </a:r>
            <a:r>
              <a:rPr lang="en-US" sz="2600" dirty="0" smtClean="0">
                <a:latin typeface="Courier New"/>
                <a:cs typeface="Courier New"/>
              </a:rPr>
              <a:t>, </a:t>
            </a:r>
            <a:r>
              <a:rPr lang="en-US" sz="26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/>
                <a:cs typeface="Courier New"/>
              </a:rPr>
              <a:t>url</a:t>
            </a:r>
            <a:r>
              <a:rPr lang="en-US" sz="26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600" dirty="0" smtClean="0">
                <a:latin typeface="Courier New"/>
                <a:cs typeface="Courier New"/>
              </a:rPr>
              <a:t>  </a:t>
            </a:r>
            <a:r>
              <a:rPr lang="en-US" sz="2600" dirty="0" err="1" smtClean="0">
                <a:latin typeface="Courier New"/>
                <a:cs typeface="Courier New"/>
              </a:rPr>
              <a:t>window.w</a:t>
            </a:r>
            <a:r>
              <a:rPr lang="en-US" sz="2600" dirty="0" smtClean="0">
                <a:latin typeface="Courier New"/>
                <a:cs typeface="Courier New"/>
              </a:rPr>
              <a:t> = 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4F81BD" mc:Ignorable=""/>
                </a:solidFill>
                <a:latin typeface="Courier New"/>
                <a:cs typeface="Courier New"/>
              </a:rPr>
              <a:t>{“</a:t>
            </a:r>
            <a:r>
              <a:rPr lang="en-US" sz="2600" dirty="0" err="1" smtClean="0">
                <a:solidFill>
                  <a:srgbClr xmlns:mc="http://schemas.openxmlformats.org/markup-compatibility/2006" xmlns:a14="http://schemas.microsoft.com/office/drawing/2010/main" val="4F81BD" mc:Ignorable=""/>
                </a:solidFill>
                <a:latin typeface="Courier New"/>
                <a:cs typeface="Courier New"/>
              </a:rPr>
              <a:t>msn.com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4F81BD" mc:Ignorable=""/>
                </a:solidFill>
                <a:latin typeface="Courier New"/>
                <a:cs typeface="Courier New"/>
              </a:rPr>
              <a:t>”: 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/>
                <a:cs typeface="Courier New"/>
              </a:rPr>
              <a:t>true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4F81BD" mc:Ignorable=""/>
                </a:solidFill>
                <a:latin typeface="Courier New"/>
                <a:cs typeface="Courier New"/>
              </a:rPr>
              <a:t>}</a:t>
            </a:r>
            <a:r>
              <a:rPr lang="en-US" sz="26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600" dirty="0" smtClean="0">
                <a:latin typeface="Courier New"/>
                <a:cs typeface="Courier New"/>
              </a:rPr>
              <a:t>  …</a:t>
            </a:r>
          </a:p>
          <a:p>
            <a:pPr algn="ctr"/>
            <a:endParaRPr lang="en-US" sz="2800" b="1" dirty="0" smtClean="0">
              <a:cs typeface="Courier New"/>
            </a:endParaRPr>
          </a:p>
          <a:p>
            <a:pPr algn="ctr"/>
            <a:endParaRPr lang="en-US" sz="2800" b="1" dirty="0" smtClean="0">
              <a:cs typeface="Courier New"/>
            </a:endParaRPr>
          </a:p>
          <a:p>
            <a:r>
              <a:rPr lang="en-US" sz="2800" dirty="0" smtClean="0">
                <a:solidFill>
                  <a:schemeClr val="accent1"/>
                </a:solidFill>
                <a:cs typeface="Calibri"/>
              </a:rPr>
              <a:t>policy object:  must protect</a:t>
            </a:r>
          </a:p>
          <a:p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cs typeface="Calibri"/>
              </a:rPr>
              <a:t>unknown: do not pass privileged objects!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200400"/>
            <a:ext cx="1752600" cy="381000"/>
          </a:xfrm>
          <a:prstGeom prst="rect">
            <a:avLst/>
          </a:prstGeom>
          <a:solidFill>
            <a:schemeClr val="bg1"/>
          </a:solidFill>
          <a:ln>
            <a:solidFill>
              <a:srgbClr xmlns:mc="http://schemas.openxmlformats.org/markup-compatibility/2006" xmlns:a14="http://schemas.microsoft.com/office/drawing/2010/main" val="008000" mc:Ignorable="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</a:rPr>
              <a:t>var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accent1"/>
                </a:solidFill>
              </a:rPr>
              <a:t>w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Maintaining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Policy objects do not leak out of policies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 path integrity of calls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(no prototype hijacking)</a:t>
            </a:r>
          </a:p>
          <a:p>
            <a:r>
              <a:rPr lang="en-US" dirty="0" smtClean="0"/>
              <a:t>ML-style type inference</a:t>
            </a:r>
          </a:p>
          <a:p>
            <a:pPr lvl="1"/>
            <a:r>
              <a:rPr lang="en-US" dirty="0" smtClean="0">
                <a:sym typeface="Wingdings"/>
              </a:rPr>
              <a:t> b</a:t>
            </a:r>
            <a:r>
              <a:rPr lang="en-US" dirty="0" smtClean="0"/>
              <a:t>asic</a:t>
            </a:r>
          </a:p>
          <a:p>
            <a:pPr lvl="1"/>
            <a:r>
              <a:rPr lang="en-US" dirty="0" smtClean="0">
                <a:sym typeface="Wingdings"/>
              </a:rPr>
              <a:t> p</a:t>
            </a:r>
            <a:r>
              <a:rPr lang="en-US" dirty="0" smtClean="0"/>
              <a:t>rogram unmodified</a:t>
            </a:r>
          </a:p>
          <a:p>
            <a:pPr lvl="1"/>
            <a:r>
              <a:rPr lang="en-US" dirty="0" smtClean="0">
                <a:sym typeface="Wingdings"/>
              </a:rPr>
              <a:t> only manually tested on policies</a:t>
            </a:r>
          </a:p>
          <a:p>
            <a:r>
              <a:rPr lang="en-US" dirty="0" smtClean="0"/>
              <a:t>JavaScript interpreter support</a:t>
            </a:r>
          </a:p>
          <a:p>
            <a:pPr lvl="1"/>
            <a:r>
              <a:rPr lang="en-US" dirty="0" err="1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call(ctx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, </a:t>
            </a:r>
            <a:r>
              <a:rPr lang="en-US" dirty="0" err="1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fnc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, arg1, …), </a:t>
            </a:r>
            <a:r>
              <a:rPr lang="en-US" dirty="0" err="1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hasOwnProperty(obj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, “</a:t>
            </a:r>
            <a:r>
              <a:rPr lang="en-US" dirty="0" err="1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fld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”)</a:t>
            </a:r>
          </a:p>
          <a:p>
            <a:pPr lvl="1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caller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running with policies throws no errors</a:t>
            </a:r>
          </a:p>
          <a:p>
            <a:pPr lvl="1"/>
            <a:r>
              <a:rPr lang="en-US" dirty="0" smtClean="0"/>
              <a:t>… for same input, running without should be safe</a:t>
            </a:r>
          </a:p>
          <a:p>
            <a:pPr lvl="1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empty advice should not be functionally detectable</a:t>
            </a:r>
            <a:endParaRPr lang="en-US" dirty="0" smtClean="0"/>
          </a:p>
          <a:p>
            <a:r>
              <a:rPr lang="en-US" dirty="0" smtClean="0"/>
              <a:t>Difficult with wrapping or rewriting</a:t>
            </a:r>
          </a:p>
          <a:p>
            <a:pPr lvl="1"/>
            <a:r>
              <a:rPr lang="en-US" sz="1647" b="1" dirty="0" err="1" smtClean="0">
                <a:latin typeface="Courier New" pitchFamily="49" charset="0"/>
                <a:cs typeface="Courier New" pitchFamily="49" charset="0"/>
              </a:rPr>
              <a:t>Function.prototype.apply</a:t>
            </a:r>
            <a:r>
              <a:rPr lang="en-US" sz="1647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47" b="1" dirty="0" err="1" smtClean="0">
                <a:latin typeface="Courier New" pitchFamily="49" charset="0"/>
                <a:cs typeface="Courier New" pitchFamily="49" charset="0"/>
              </a:rPr>
              <a:t>exn.stacktrace</a:t>
            </a:r>
            <a:r>
              <a:rPr lang="en-US" sz="1647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47" b="1" dirty="0" err="1" smtClean="0">
                <a:latin typeface="Courier New" pitchFamily="49" charset="0"/>
                <a:cs typeface="Courier New" pitchFamily="49" charset="0"/>
              </a:rPr>
              <a:t>myFunction.callee</a:t>
            </a:r>
            <a:r>
              <a:rPr lang="en-US" sz="1647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47" b="1" dirty="0" err="1" smtClean="0">
                <a:latin typeface="Courier New" pitchFamily="49" charset="0"/>
                <a:cs typeface="Courier New" pitchFamily="49" charset="0"/>
              </a:rPr>
              <a:t>arguments.caller</a:t>
            </a:r>
            <a:r>
              <a:rPr lang="en-US" sz="1647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47" b="1" dirty="0" err="1" smtClean="0">
                <a:latin typeface="Courier New" pitchFamily="49" charset="0"/>
                <a:cs typeface="Courier New" pitchFamily="49" charset="0"/>
              </a:rPr>
              <a:t>myFunction.toString</a:t>
            </a:r>
            <a:r>
              <a:rPr lang="en-US" sz="1647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47" b="1" dirty="0" err="1" smtClean="0">
                <a:latin typeface="Courier New" pitchFamily="49" charset="0"/>
                <a:cs typeface="Courier New" pitchFamily="49" charset="0"/>
              </a:rPr>
              <a:t>Function.prototype.call</a:t>
            </a:r>
            <a:endParaRPr lang="en-US" sz="1647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correctness vs. compatibility vs. performance …</a:t>
            </a:r>
          </a:p>
          <a:p>
            <a:r>
              <a:rPr lang="en-US" dirty="0" smtClean="0"/>
              <a:t>Simpler at interpreter level</a:t>
            </a:r>
          </a:p>
          <a:p>
            <a:pPr lvl="1"/>
            <a:r>
              <a:rPr lang="en-US" dirty="0" smtClean="0"/>
              <a:t>rest up to developer</a:t>
            </a:r>
          </a:p>
          <a:p>
            <a:pPr lvl="1"/>
            <a:r>
              <a:rPr lang="en-US" dirty="0" smtClean="0">
                <a:sym typeface="Wingdings"/>
              </a:rPr>
              <a:t>no proof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622300"/>
            <a:ext cx="8381999" cy="3873500"/>
          </a:xfrm>
        </p:spPr>
        <p:txBody>
          <a:bodyPr>
            <a:noAutofit/>
          </a:bodyPr>
          <a:lstStyle/>
          <a:p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cap="small" dirty="0" smtClean="0">
                <a:solidFill>
                  <a:schemeClr val="bg1">
                    <a:lumMod val="50000"/>
                  </a:schemeClr>
                </a:solidFill>
              </a:rPr>
              <a:t>ConScript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 aspects</a:t>
            </a:r>
          </a:p>
          <a:p>
            <a:r>
              <a:rPr lang="en-US" sz="3600" dirty="0" smtClean="0"/>
              <a:t>implementing aspects in IE8</a:t>
            </a:r>
          </a:p>
          <a:p>
            <a:r>
              <a:rPr lang="en-US" sz="3600" dirty="0" smtClean="0">
                <a:solidFill>
                  <a:srgbClr xmlns:mc="http://schemas.openxmlformats.org/markup-compatibility/2006" xmlns:a14="http://schemas.microsoft.com/office/drawing/2010/main" val="7F7F7F" mc:Ignorable=""/>
                </a:solidFill>
              </a:rPr>
              <a:t>checking </a:t>
            </a:r>
            <a:r>
              <a:rPr lang="en-US" sz="3600" cap="small" dirty="0" smtClean="0">
                <a:solidFill>
                  <a:srgbClr xmlns:mc="http://schemas.openxmlformats.org/markup-compatibility/2006" xmlns:a14="http://schemas.microsoft.com/office/drawing/2010/main" val="7F7F7F" mc:Ignorable=""/>
                </a:solidFill>
              </a:rPr>
              <a:t>ConScript</a:t>
            </a:r>
            <a:r>
              <a:rPr lang="en-US" sz="3600" dirty="0" smtClean="0">
                <a:solidFill>
                  <a:srgbClr xmlns:mc="http://schemas.openxmlformats.org/markup-compatibility/2006" xmlns:a14="http://schemas.microsoft.com/office/drawing/2010/main" val="7F7F7F" mc:Ignorable=""/>
                </a:solidFill>
              </a:rPr>
              <a:t> policies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generating </a:t>
            </a:r>
            <a:r>
              <a:rPr lang="en-US" sz="3600" b="1" cap="small" dirty="0" smtClean="0">
                <a:solidFill>
                  <a:schemeClr val="tx1"/>
                </a:solidFill>
              </a:rPr>
              <a:t>ConScript</a:t>
            </a:r>
            <a:r>
              <a:rPr lang="en-US" sz="3600" b="1" dirty="0" smtClean="0">
                <a:solidFill>
                  <a:schemeClr val="tx1"/>
                </a:solidFill>
              </a:rPr>
              <a:t> policies</a:t>
            </a:r>
          </a:p>
          <a:p>
            <a:r>
              <a:rPr lang="en-US" sz="3600" dirty="0" smtClean="0"/>
              <a:t>performance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Rich Internet Applications are Dynamic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447800"/>
            <a:ext cx="5410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Yelp.com: </a:t>
            </a:r>
          </a:p>
          <a:p>
            <a:pPr>
              <a:buNone/>
            </a:pPr>
            <a:r>
              <a:rPr lang="en-US" dirty="0" smtClean="0"/>
              <a:t>          main.js</a:t>
            </a:r>
          </a:p>
          <a:p>
            <a:pPr>
              <a:buNone/>
            </a:pPr>
            <a:r>
              <a:rPr lang="en-US" dirty="0" smtClean="0"/>
              <a:t>   		… jQuery.js</a:t>
            </a:r>
          </a:p>
          <a:p>
            <a:pPr>
              <a:buNone/>
            </a:pPr>
            <a:r>
              <a:rPr lang="en-US" dirty="0" smtClean="0"/>
              <a:t>   		… adSense.js</a:t>
            </a:r>
          </a:p>
          <a:p>
            <a:pPr>
              <a:buNone/>
            </a:pPr>
            <a:r>
              <a:rPr lang="en-US" dirty="0" smtClean="0"/>
              <a:t>   		… GoogleMaps.js</a:t>
            </a:r>
          </a:p>
          <a:p>
            <a:pPr>
              <a:buNone/>
            </a:pPr>
            <a:r>
              <a:rPr lang="en-US" dirty="0" smtClean="0"/>
              <a:t>   		… OpenID_API.js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54102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flexible runtime composition</a:t>
            </a:r>
          </a:p>
          <a:p>
            <a:r>
              <a:rPr lang="en-US" sz="3200" dirty="0" smtClean="0"/>
              <a:t>                                            … but little control.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b="48980"/>
          <a:stretch>
            <a:fillRect/>
          </a:stretch>
        </p:blipFill>
        <p:spPr>
          <a:xfrm>
            <a:off x="57449" y="1600200"/>
            <a:ext cx="5657551" cy="3276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Automatically Generating Policies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Intrusion detection</a:t>
            </a:r>
          </a:p>
          <a:p>
            <a:pPr lvl="1"/>
            <a:r>
              <a:rPr lang="en-US" dirty="0" smtClean="0"/>
              <a:t>can we infer and disable unneeded DOM functions?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C# access modifiers</a:t>
            </a:r>
          </a:p>
          <a:p>
            <a:pPr lvl="1"/>
            <a:r>
              <a:rPr lang="en-US" dirty="0" smtClean="0"/>
              <a:t>can we enforce access modifiers like </a:t>
            </a:r>
            <a:r>
              <a:rPr lang="en-US" i="1" dirty="0" smtClean="0"/>
              <a:t>private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ASP policies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can we guarantee no scripts get run in &lt;% echo %&gt;?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30</a:t>
            </a:fld>
            <a:endParaRPr lang="en-US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803874"/>
            <a:ext cx="5486400" cy="44445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Intrusion Detection 1: Learn Blacklist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>
            <a:off x="381000" y="1524000"/>
            <a:ext cx="3657600" cy="213360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eval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Function(“string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”)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postMessage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XDomainRequest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xmlHttpRequest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43000" y="1143000"/>
            <a:ext cx="6068695" cy="3200400"/>
            <a:chOff x="1143000" y="1143000"/>
            <a:chExt cx="6068695" cy="3200400"/>
          </a:xfrm>
        </p:grpSpPr>
        <p:sp>
          <p:nvSpPr>
            <p:cNvPr id="10" name="Magnetic Disk 9"/>
            <p:cNvSpPr/>
            <p:nvPr/>
          </p:nvSpPr>
          <p:spPr>
            <a:xfrm>
              <a:off x="5791200" y="2286000"/>
              <a:ext cx="1420495" cy="1058975"/>
            </a:xfrm>
            <a:prstGeom prst="flowChartMagneticDisk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0" y="2628900"/>
              <a:ext cx="2743200" cy="1714500"/>
            </a:xfrm>
            <a:prstGeom prst="rect">
              <a:avLst/>
            </a:prstGeom>
          </p:spPr>
        </p:pic>
        <p:cxnSp>
          <p:nvCxnSpPr>
            <p:cNvPr id="15" name="Curved Connector 14"/>
            <p:cNvCxnSpPr>
              <a:stCxn id="9" idx="0"/>
              <a:endCxn id="10" idx="0"/>
            </p:cNvCxnSpPr>
            <p:nvPr/>
          </p:nvCxnSpPr>
          <p:spPr>
            <a:xfrm rot="16200000" flipH="1">
              <a:off x="4502978" y="640522"/>
              <a:ext cx="10092" cy="3986848"/>
            </a:xfrm>
            <a:prstGeom prst="curvedConnector3">
              <a:avLst>
                <a:gd name="adj1" fmla="val -5662901"/>
              </a:avLst>
            </a:prstGeom>
            <a:ln w="76200" cmpd="sng">
              <a:solidFill>
                <a:schemeClr val="accent3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648200" y="11430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3"/>
                  </a:solidFill>
                </a:rPr>
                <a:t>log</a:t>
              </a:r>
              <a:endParaRPr lang="en-US" sz="36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11695" y="2554069"/>
            <a:ext cx="1779905" cy="3076906"/>
            <a:chOff x="7211695" y="2554069"/>
            <a:chExt cx="1779905" cy="3076906"/>
          </a:xfrm>
        </p:grpSpPr>
        <p:sp>
          <p:nvSpPr>
            <p:cNvPr id="24" name="Magnetic Disk 23"/>
            <p:cNvSpPr/>
            <p:nvPr/>
          </p:nvSpPr>
          <p:spPr>
            <a:xfrm>
              <a:off x="7418705" y="4572000"/>
              <a:ext cx="1420495" cy="1058975"/>
            </a:xfrm>
            <a:prstGeom prst="flowChartMagneticDisk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cxnSp>
          <p:nvCxnSpPr>
            <p:cNvPr id="27" name="Curved Connector 26"/>
            <p:cNvCxnSpPr>
              <a:stCxn id="10" idx="4"/>
              <a:endCxn id="24" idx="1"/>
            </p:cNvCxnSpPr>
            <p:nvPr/>
          </p:nvCxnSpPr>
          <p:spPr>
            <a:xfrm>
              <a:off x="7211695" y="2815488"/>
              <a:ext cx="917258" cy="1756512"/>
            </a:xfrm>
            <a:prstGeom prst="curvedConnector2">
              <a:avLst/>
            </a:prstGeom>
            <a:ln w="76200" cmpd="sng">
              <a:solidFill>
                <a:schemeClr val="accent2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772400" y="2554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2"/>
                  </a:solidFill>
                </a:rPr>
                <a:t>audit</a:t>
              </a:r>
              <a:endParaRPr lang="en-US" sz="3600" b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803874"/>
            <a:ext cx="5486400" cy="44445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Intrusion Detection 2: Enforce Blacklist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>
            <a:off x="381000" y="1524000"/>
            <a:ext cx="3657600" cy="213360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ourier"/>
              <a:cs typeface="Courier"/>
            </a:endParaRPr>
          </a:p>
        </p:txBody>
      </p:sp>
      <p:sp>
        <p:nvSpPr>
          <p:cNvPr id="24" name="Magnetic Disk 23"/>
          <p:cNvSpPr/>
          <p:nvPr/>
        </p:nvSpPr>
        <p:spPr>
          <a:xfrm>
            <a:off x="1447800" y="2065225"/>
            <a:ext cx="1420495" cy="1058975"/>
          </a:xfrm>
          <a:prstGeom prst="flowChartMagneticDisk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32" name="&quot;No&quot; Symbol 31"/>
          <p:cNvSpPr/>
          <p:nvPr/>
        </p:nvSpPr>
        <p:spPr>
          <a:xfrm>
            <a:off x="838200" y="1526628"/>
            <a:ext cx="2667000" cy="2207172"/>
          </a:xfrm>
          <a:prstGeom prst="noSmoking">
            <a:avLst>
              <a:gd name="adj" fmla="val 1025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Enforcing C# Access Modifiers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200" y="1676400"/>
            <a:ext cx="3886200" cy="2368550"/>
            <a:chOff x="76200" y="1676400"/>
            <a:chExt cx="3886200" cy="2368550"/>
          </a:xfrm>
        </p:grpSpPr>
        <p:sp>
          <p:nvSpPr>
            <p:cNvPr id="8" name="TextBox 7"/>
            <p:cNvSpPr txBox="1"/>
            <p:nvPr/>
          </p:nvSpPr>
          <p:spPr>
            <a:xfrm>
              <a:off x="76200" y="1676400"/>
              <a:ext cx="3886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class File {</a:t>
              </a:r>
            </a:p>
            <a:p>
              <a:r>
                <a:rPr lang="en-US" sz="2400" dirty="0" smtClean="0"/>
                <a:t>    </a:t>
              </a:r>
              <a:r>
                <a:rPr lang="en-US" sz="2400" b="1" dirty="0" smtClean="0">
                  <a:solidFill>
                    <a:srgbClr xmlns:mc="http://schemas.openxmlformats.org/markup-compatibility/2006" xmlns:a14="http://schemas.microsoft.com/office/drawing/2010/main" val="008000" mc:Ignorable=""/>
                  </a:solidFill>
                </a:rPr>
                <a:t>public </a:t>
              </a:r>
              <a:r>
                <a:rPr lang="en-US" sz="2400" dirty="0" smtClean="0"/>
                <a:t>File () { … }</a:t>
              </a:r>
            </a:p>
            <a:p>
              <a:r>
                <a:rPr lang="en-US" sz="2400" dirty="0" smtClean="0"/>
                <a:t>    </a:t>
              </a:r>
              <a:r>
                <a:rPr lang="en-US" sz="2400" b="1" dirty="0" smtClean="0">
                  <a:solidFill>
                    <a:schemeClr val="accent2"/>
                  </a:solidFill>
                </a:rPr>
                <a:t>private </a:t>
              </a:r>
              <a:r>
                <a:rPr lang="en-US" sz="2400" dirty="0" smtClean="0"/>
                <a:t>open ()  { … }</a:t>
              </a:r>
            </a:p>
            <a:p>
              <a:r>
                <a:rPr lang="en-US" sz="2400" dirty="0" smtClean="0"/>
                <a:t>    …</a:t>
              </a:r>
            </a:p>
            <a:p>
              <a:endParaRPr lang="en-US" sz="2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3276600"/>
              <a:ext cx="838200" cy="7683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C#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8000" y="1630740"/>
            <a:ext cx="5867400" cy="2484060"/>
            <a:chOff x="3048000" y="1630740"/>
            <a:chExt cx="5867400" cy="2484060"/>
          </a:xfrm>
        </p:grpSpPr>
        <p:sp>
          <p:nvSpPr>
            <p:cNvPr id="10" name="Oval 9"/>
            <p:cNvSpPr/>
            <p:nvPr/>
          </p:nvSpPr>
          <p:spPr>
            <a:xfrm>
              <a:off x="6096000" y="3346450"/>
              <a:ext cx="1600200" cy="7683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JavaScript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1630740"/>
              <a:ext cx="39624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function File () { … }</a:t>
              </a:r>
            </a:p>
            <a:p>
              <a:r>
                <a:rPr lang="en-US" sz="2400" dirty="0" err="1" smtClean="0"/>
                <a:t>File.construct</a:t>
              </a:r>
              <a:r>
                <a:rPr lang="en-US" sz="2400" dirty="0" smtClean="0"/>
                <a:t> = …</a:t>
              </a:r>
            </a:p>
            <a:p>
              <a:r>
                <a:rPr lang="en-US" sz="2400" dirty="0" err="1" smtClean="0"/>
                <a:t>File.open</a:t>
              </a:r>
              <a:r>
                <a:rPr lang="en-US" sz="2400" dirty="0" smtClean="0"/>
                <a:t> = …</a:t>
              </a:r>
            </a:p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048000" y="1676400"/>
              <a:ext cx="1905000" cy="14478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Script#</a:t>
              </a:r>
            </a:p>
            <a:p>
              <a:pPr algn="ctr"/>
              <a:r>
                <a:rPr lang="en-US" dirty="0" smtClean="0"/>
                <a:t>compiler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57188" y="3432553"/>
            <a:ext cx="7091612" cy="3126997"/>
            <a:chOff x="2357188" y="3432553"/>
            <a:chExt cx="7091612" cy="3126997"/>
          </a:xfrm>
        </p:grpSpPr>
        <p:sp>
          <p:nvSpPr>
            <p:cNvPr id="14" name="Right Arrow 13"/>
            <p:cNvSpPr/>
            <p:nvPr/>
          </p:nvSpPr>
          <p:spPr>
            <a:xfrm rot="2684488">
              <a:off x="2357188" y="3432553"/>
              <a:ext cx="1905000" cy="14478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policy</a:t>
              </a:r>
            </a:p>
            <a:p>
              <a:pPr algn="ctr"/>
              <a:r>
                <a:rPr lang="en-US" dirty="0" smtClean="0"/>
                <a:t>generator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14800" y="4419600"/>
              <a:ext cx="5334000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 smtClean="0"/>
                <a:t>around(File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pubEntryPoint</a:t>
              </a:r>
              <a:r>
                <a:rPr lang="en-US" sz="2400" dirty="0" smtClean="0"/>
                <a:t>);</a:t>
              </a:r>
            </a:p>
            <a:p>
              <a:r>
                <a:rPr lang="en-US" sz="2400" dirty="0" err="1" smtClean="0"/>
                <a:t>around(File.construct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pubEntryPoint</a:t>
              </a:r>
              <a:r>
                <a:rPr lang="en-US" sz="2400" dirty="0" smtClean="0"/>
                <a:t>);</a:t>
              </a:r>
            </a:p>
            <a:p>
              <a:r>
                <a:rPr lang="en-US" sz="2400" dirty="0" err="1" smtClean="0"/>
                <a:t>around(File.open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privCall</a:t>
              </a:r>
              <a:r>
                <a:rPr lang="en-US" sz="2400" dirty="0" smtClean="0"/>
                <a:t>);</a:t>
              </a:r>
              <a:endParaRPr lang="en-US" sz="24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096000" y="5791200"/>
              <a:ext cx="1600200" cy="7683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ConScript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622300"/>
            <a:ext cx="8381999" cy="3873500"/>
          </a:xfrm>
        </p:spPr>
        <p:txBody>
          <a:bodyPr>
            <a:noAutofit/>
          </a:bodyPr>
          <a:lstStyle/>
          <a:p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cap="small" dirty="0" smtClean="0">
                <a:solidFill>
                  <a:schemeClr val="bg1">
                    <a:lumMod val="50000"/>
                  </a:schemeClr>
                </a:solidFill>
              </a:rPr>
              <a:t>ConScript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 aspects</a:t>
            </a:r>
          </a:p>
          <a:p>
            <a:r>
              <a:rPr lang="en-US" sz="3600" dirty="0" smtClean="0"/>
              <a:t>implementing aspects in IE8</a:t>
            </a:r>
          </a:p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checking </a:t>
            </a:r>
            <a:r>
              <a:rPr lang="en-US" sz="3600" cap="small" dirty="0" smtClean="0">
                <a:solidFill>
                  <a:schemeClr val="bg1">
                    <a:lumMod val="50000"/>
                  </a:schemeClr>
                </a:solidFill>
              </a:rPr>
              <a:t>ConScript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 policies</a:t>
            </a:r>
          </a:p>
          <a:p>
            <a:r>
              <a:rPr lang="en-US" sz="3600" dirty="0" smtClean="0"/>
              <a:t>generating </a:t>
            </a:r>
            <a:r>
              <a:rPr lang="en-US" sz="3600" cap="small" dirty="0" smtClean="0"/>
              <a:t>ConScript</a:t>
            </a:r>
            <a:r>
              <a:rPr lang="en-US" sz="3600" dirty="0" smtClean="0"/>
              <a:t> policies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performance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3600" dirty="0" err="1" smtClean="0"/>
              <a:t>Microbenchmarks</a:t>
            </a:r>
            <a:r>
              <a:rPr lang="en-US" sz="3600" dirty="0" smtClean="0"/>
              <a:t>: 1.2x (vs. 3.4x)</a:t>
            </a:r>
          </a:p>
          <a:p>
            <a:pPr lvl="1">
              <a:buNone/>
            </a:pPr>
            <a:endParaRPr lang="en-US" sz="3600" dirty="0" smtClean="0"/>
          </a:p>
          <a:p>
            <a:pPr lvl="1">
              <a:buNone/>
            </a:pPr>
            <a:r>
              <a:rPr lang="en-US" sz="3600" dirty="0" smtClean="0"/>
              <a:t>Initialization time: 0-1%</a:t>
            </a:r>
          </a:p>
          <a:p>
            <a:pPr lvl="1">
              <a:buNone/>
            </a:pPr>
            <a:r>
              <a:rPr lang="en-US" sz="3600" dirty="0" smtClean="0"/>
              <a:t>Runtime: 0-7%  (vs. 30+%)</a:t>
            </a:r>
          </a:p>
          <a:p>
            <a:pPr lvl="1">
              <a:buNone/>
            </a:pPr>
            <a:r>
              <a:rPr lang="en-US" sz="3600" dirty="0" smtClean="0"/>
              <a:t>File size blowup: &lt; 1% (vs. 50+%)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35</a:t>
            </a:fld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Microbenchmark</a:t>
            </a:r>
            <a:r>
              <a:rPr lang="en-US" dirty="0" smtClean="0"/>
              <a:t>: Mediation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" y="2819400"/>
            <a:ext cx="3810000" cy="182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82296" rtlCol="0" anchor="t" anchorCtr="0"/>
          <a:lstStyle/>
          <a:p>
            <a:pPr marL="342900" indent="-342900"/>
            <a:r>
              <a:rPr lang="en-US" sz="2400" dirty="0" smtClean="0"/>
              <a:t>function advice2 (foo2) {</a:t>
            </a:r>
          </a:p>
          <a:p>
            <a:pPr marL="342900" indent="-342900"/>
            <a:r>
              <a:rPr lang="en-US" sz="2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  bless();</a:t>
            </a:r>
          </a:p>
          <a:p>
            <a:pPr marL="342900" indent="-342900"/>
            <a:r>
              <a:rPr lang="en-US" sz="2400" dirty="0" smtClean="0"/>
              <a:t>  foo2();</a:t>
            </a:r>
          </a:p>
          <a:p>
            <a:pPr marL="342900" indent="-342900"/>
            <a:r>
              <a:rPr lang="en-US" sz="2400" dirty="0" smtClean="0"/>
              <a:t>}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00" y="4876800"/>
            <a:ext cx="3810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82296" rtlCol="0" anchor="t" anchorCtr="0"/>
          <a:lstStyle/>
          <a:p>
            <a:pPr marL="342900" indent="-342900"/>
            <a:r>
              <a:rPr lang="en-US" sz="2400" dirty="0" smtClean="0"/>
              <a:t>function advice3 (foo2) { </a:t>
            </a:r>
            <a:br>
              <a:rPr lang="en-US" sz="2400" dirty="0" smtClean="0"/>
            </a:br>
            <a:r>
              <a:rPr lang="en-US" sz="2400" dirty="0" smtClean="0"/>
              <a:t>foo2(); </a:t>
            </a:r>
          </a:p>
          <a:p>
            <a:pPr marL="342900" indent="-342900"/>
            <a:r>
              <a:rPr lang="en-US" sz="2400" dirty="0" smtClean="0"/>
              <a:t>}  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" y="1371600"/>
            <a:ext cx="37338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82296" rtlCol="0" anchor="t" anchorCtr="0"/>
          <a:lstStyle/>
          <a:p>
            <a:pPr marL="342900" indent="-342900"/>
            <a:r>
              <a:rPr lang="en-US" sz="2400" dirty="0" err="1" smtClean="0"/>
              <a:t>var</a:t>
            </a:r>
            <a:r>
              <a:rPr lang="en-US" sz="2400" dirty="0" smtClean="0"/>
              <a:t> raw = </a:t>
            </a:r>
            <a:r>
              <a:rPr lang="en-US" sz="2400" dirty="0" err="1" smtClean="0"/>
              <a:t>obj.f</a:t>
            </a:r>
            <a:r>
              <a:rPr lang="en-US" sz="2400" dirty="0" smtClean="0"/>
              <a:t>;</a:t>
            </a:r>
          </a:p>
          <a:p>
            <a:pPr marL="342900" indent="-342900"/>
            <a:r>
              <a:rPr lang="en-US" sz="2400" dirty="0" err="1" smtClean="0"/>
              <a:t>obj.f</a:t>
            </a:r>
            <a:r>
              <a:rPr lang="en-US" sz="2400" dirty="0" smtClean="0"/>
              <a:t> = function () { raw();}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4191000" y="1295400"/>
          <a:ext cx="4572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2438400" y="1447800"/>
            <a:ext cx="1447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dirty="0" smtClean="0"/>
              <a:t>3.42x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362200" y="2895600"/>
            <a:ext cx="14478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1.44x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362200" y="5029200"/>
            <a:ext cx="14478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1.24x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Size Increase (IDS)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457200" y="1714500"/>
          <a:ext cx="777240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B0DE9EC1-EF9A-411D-A228-1AB31F36A51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00800" y="4800600"/>
            <a:ext cx="274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Modifier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Enforcement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53200" y="1905000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Intrusion Detection System</a:t>
            </a:r>
            <a:endParaRPr lang="en-US" sz="3600" dirty="0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Runtime Overhead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-304800" y="762000"/>
          <a:ext cx="7315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0" y="3733800"/>
          <a:ext cx="6705600" cy="25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and Contributions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838200" y="152400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Towards Safe Programmability for the Web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1986" name="Picture 2" descr="C:\Users\livshits\AppData\Local\Temp\iStock_000006229514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4825"/>
            <a:ext cx="2596515" cy="3890185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0153392"/>
              </p:ext>
            </p:extLst>
          </p:nvPr>
        </p:nvGraphicFramePr>
        <p:xfrm>
          <a:off x="2841625" y="17748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204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152400" y="1172860"/>
          <a:ext cx="48006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029201" y="1232184"/>
            <a:ext cx="3966457" cy="3797016"/>
            <a:chOff x="5029201" y="1306494"/>
            <a:chExt cx="3966457" cy="37970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29201" y="1306494"/>
              <a:ext cx="2055378" cy="376526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62800" y="1431431"/>
              <a:ext cx="1639618" cy="123556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62800" y="2907594"/>
              <a:ext cx="1832858" cy="2195916"/>
            </a:xfrm>
            <a:prstGeom prst="rect">
              <a:avLst/>
            </a:prstGeom>
          </p:spPr>
        </p:pic>
      </p:grpSp>
      <p:sp>
        <p:nvSpPr>
          <p:cNvPr id="16" name="Title 4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Questions?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09800" y="2743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1" y="6379888"/>
            <a:ext cx="1996056" cy="341587"/>
          </a:xfrm>
        </p:spPr>
        <p:txBody>
          <a:bodyPr/>
          <a:lstStyle/>
          <a:p>
            <a:fld id="{B0DE9EC1-EF9A-411D-A228-1AB31F36A510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18" name="Chart 17"/>
          <p:cNvGraphicFramePr/>
          <p:nvPr/>
        </p:nvGraphicFramePr>
        <p:xfrm>
          <a:off x="228600" y="5158066"/>
          <a:ext cx="3124200" cy="169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3429000" y="5410200"/>
          <a:ext cx="2133600" cy="231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5562600" y="5943600"/>
          <a:ext cx="3352800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6172200" y="5105400"/>
          <a:ext cx="2438400" cy="969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Security mechanisms should be deep &amp; in browser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around</a:t>
            </a:r>
          </a:p>
          <a:p>
            <a:pPr lvl="1"/>
            <a:r>
              <a:rPr lang="en-US" dirty="0" err="1" smtClean="0">
                <a:latin typeface="Courier"/>
                <a:cs typeface="Courier"/>
              </a:rPr>
              <a:t>aroundScr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 err="1" smtClean="0">
                <a:latin typeface="Courier"/>
                <a:cs typeface="Courier"/>
              </a:rPr>
              <a:t>aroundInl</a:t>
            </a:r>
            <a:endParaRPr lang="en-US" dirty="0" smtClean="0">
              <a:latin typeface="Courier"/>
              <a:cs typeface="Courier"/>
            </a:endParaRPr>
          </a:p>
          <a:p>
            <a:pPr lvl="1"/>
            <a:r>
              <a:rPr lang="en-US" dirty="0" smtClean="0"/>
              <a:t>optimized </a:t>
            </a:r>
            <a:r>
              <a:rPr lang="en-US" dirty="0" smtClean="0">
                <a:latin typeface="Courier"/>
                <a:cs typeface="Courier"/>
              </a:rPr>
              <a:t>around</a:t>
            </a:r>
          </a:p>
          <a:p>
            <a:r>
              <a:rPr lang="en-US" dirty="0" smtClean="0"/>
              <a:t>Expressing policies is hard</a:t>
            </a:r>
          </a:p>
          <a:p>
            <a:pPr lvl="1"/>
            <a:r>
              <a:rPr lang="en-US" dirty="0" smtClean="0"/>
              <a:t>16 handwritten policies [[TODO average size]]</a:t>
            </a:r>
          </a:p>
          <a:p>
            <a:pPr lvl="1"/>
            <a:r>
              <a:rPr lang="en-US" dirty="0" smtClean="0"/>
              <a:t>designed static analysis</a:t>
            </a:r>
          </a:p>
          <a:p>
            <a:pPr lvl="1"/>
            <a:r>
              <a:rPr lang="en-US" dirty="0" smtClean="0"/>
              <a:t>blacklist generator prototype</a:t>
            </a:r>
          </a:p>
          <a:p>
            <a:pPr lvl="1"/>
            <a:r>
              <a:rPr lang="en-US" dirty="0" smtClean="0"/>
              <a:t>private function policy generator</a:t>
            </a:r>
          </a:p>
          <a:p>
            <a:r>
              <a:rPr lang="en-US" dirty="0" smtClean="0"/>
              <a:t>Policy enforcement must be cheap</a:t>
            </a:r>
          </a:p>
          <a:p>
            <a:pPr lvl="1"/>
            <a:r>
              <a:rPr lang="en-US" dirty="0" smtClean="0"/>
              <a:t>file size increase: &lt; 1%  (vs.  50-104%)</a:t>
            </a:r>
          </a:p>
          <a:p>
            <a:pPr lvl="1"/>
            <a:r>
              <a:rPr lang="en-US" dirty="0" smtClean="0"/>
              <a:t>initialization: could not detect!</a:t>
            </a:r>
          </a:p>
          <a:p>
            <a:pPr lvl="1"/>
            <a:r>
              <a:rPr lang="en-US" dirty="0" smtClean="0"/>
              <a:t>runtime: could not detect!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42</a:t>
            </a:fld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 2/2: No Hijacked Calls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objects defined with policy constructors do not flow out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2286000"/>
            <a:ext cx="8153400" cy="393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cs typeface="Courier New"/>
              </a:rPr>
              <a:t>Old Policy</a:t>
            </a:r>
            <a:endParaRPr lang="en-US" sz="28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around(window.eval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, </a:t>
            </a:r>
            <a:b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</a:b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  function (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oldEval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str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) {</a:t>
            </a:r>
          </a:p>
          <a:p>
            <a:pPr>
              <a:buNone/>
            </a:pP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   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var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 hash =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str.reverse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(); …</a:t>
            </a:r>
          </a:p>
          <a:p>
            <a:pPr algn="ctr"/>
            <a:r>
              <a:rPr lang="en-US" sz="2800" b="1" dirty="0" smtClean="0">
                <a:cs typeface="Courier New"/>
              </a:rPr>
              <a:t>User Exploit</a:t>
            </a:r>
          </a:p>
          <a:p>
            <a:pPr>
              <a:buNone/>
            </a:pPr>
            <a:r>
              <a:rPr lang="en-US" sz="2800" dirty="0" err="1" smtClean="0">
                <a:latin typeface="Courier New"/>
                <a:cs typeface="Courier New"/>
              </a:rPr>
              <a:t>String.prototype.reverse</a:t>
            </a:r>
            <a:r>
              <a:rPr lang="en-US" sz="2800" dirty="0" smtClean="0">
                <a:latin typeface="Courier New"/>
                <a:cs typeface="Courier New"/>
              </a:rPr>
              <a:t> = 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  function () { return “forged”; };</a:t>
            </a:r>
          </a:p>
          <a:p>
            <a:pPr>
              <a:buNone/>
            </a:pPr>
            <a:r>
              <a:rPr lang="en-US" sz="2800" dirty="0" err="1" smtClean="0">
                <a:latin typeface="Courier New"/>
                <a:cs typeface="Courier New"/>
              </a:rPr>
              <a:t>eval(“alert</a:t>
            </a:r>
            <a:r>
              <a:rPr lang="en-US" sz="2800" dirty="0" smtClean="0">
                <a:latin typeface="Courier New"/>
                <a:cs typeface="Courier New"/>
              </a:rPr>
              <a:t>()”);</a:t>
            </a:r>
          </a:p>
          <a:p>
            <a:endParaRPr lang="en-US" sz="2600" dirty="0" smtClean="0">
              <a:latin typeface="Courier New"/>
              <a:cs typeface="Courier Ne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 2/2: No Hijacked Calls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objects defined with policy constructors do not flow out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2286000"/>
            <a:ext cx="88392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cs typeface="Courier New"/>
              </a:rPr>
              <a:t>Old Policy</a:t>
            </a:r>
            <a:endParaRPr lang="en-US" sz="28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800" dirty="0" err="1" smtClean="0">
                <a:solidFill>
                  <a:schemeClr val="accent1"/>
                </a:solidFill>
                <a:latin typeface="Courier New"/>
                <a:cs typeface="Courier New"/>
              </a:rPr>
              <a:t>around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(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latin typeface="Courier New"/>
                <a:cs typeface="Courier New"/>
              </a:rPr>
              <a:t>window.eval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, </a:t>
            </a:r>
            <a:b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</a:b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  function (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oldEval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/>
                <a:cs typeface="Courier New"/>
              </a:rPr>
              <a:t>str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) {</a:t>
            </a:r>
          </a:p>
          <a:p>
            <a:pPr>
              <a:buNone/>
            </a:pP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   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var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 hash =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/>
                <a:cs typeface="Courier New"/>
              </a:rPr>
              <a:t>str.reverse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(); …</a:t>
            </a:r>
          </a:p>
          <a:p>
            <a:pPr algn="ctr"/>
            <a:endParaRPr lang="en-US" sz="2800" b="1" dirty="0" smtClean="0">
              <a:cs typeface="Courier New"/>
            </a:endParaRPr>
          </a:p>
          <a:p>
            <a:r>
              <a:rPr lang="en-US" sz="2800" dirty="0" smtClean="0">
                <a:solidFill>
                  <a:schemeClr val="accent1"/>
                </a:solidFill>
                <a:cs typeface="Calibri"/>
              </a:rPr>
              <a:t>policy object: privileged, callable object</a:t>
            </a:r>
          </a:p>
          <a:p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cs typeface="Calibri"/>
              </a:rPr>
              <a:t>environment object: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cs typeface="Calibri"/>
              </a:rPr>
              <a:t>untrusted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cs typeface="Calibri"/>
              </a:rPr>
              <a:t>,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cs typeface="Calibri"/>
              </a:rPr>
              <a:t>unhijacked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cs typeface="Calibri"/>
              </a:rPr>
              <a:t> (</a:t>
            </a:r>
            <a:r>
              <a:rPr lang="en-US" sz="2700" dirty="0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cs typeface="Calibri"/>
              </a:rPr>
              <a:t>directly callable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cs typeface="Calibri"/>
              </a:rPr>
              <a:t>)</a:t>
            </a:r>
          </a:p>
          <a:p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cs typeface="Calibri"/>
              </a:rPr>
              <a:t>unknown: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cs typeface="Calibri"/>
              </a:rPr>
              <a:t>untrusted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cs typeface="Calibri"/>
              </a:rPr>
              <a:t>,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cs typeface="Calibri"/>
              </a:rPr>
              <a:t>uncallable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cs typeface="Calibri"/>
              </a:rPr>
              <a:t> object</a:t>
            </a:r>
          </a:p>
          <a:p>
            <a:endParaRPr lang="en-US" sz="2600" dirty="0" smtClean="0">
              <a:latin typeface="Courier New"/>
              <a:cs typeface="Courier Ne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 2/2: No Hijacked Calls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objects defined with policy constructors do not flow out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2286000"/>
            <a:ext cx="8153400" cy="393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cs typeface="Courier New"/>
              </a:rPr>
              <a:t>New Policy</a:t>
            </a:r>
            <a:endParaRPr lang="en-US" sz="28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around(window.eval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, </a:t>
            </a:r>
            <a:b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</a:b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  function (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oldEval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str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) {</a:t>
            </a:r>
          </a:p>
          <a:p>
            <a:pPr>
              <a:buNone/>
            </a:pP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   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var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 hash =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str.reverse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(); …</a:t>
            </a:r>
          </a:p>
          <a:p>
            <a:pPr algn="ctr"/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cs typeface="Courier New"/>
              </a:rPr>
              <a:t>User Exploit</a:t>
            </a:r>
          </a:p>
          <a:p>
            <a:pPr>
              <a:buNone/>
            </a:pP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String.prototype.reverse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 = </a:t>
            </a:r>
          </a:p>
          <a:p>
            <a:pPr>
              <a:buNone/>
            </a:pP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  function () { return “forged”; };</a:t>
            </a:r>
          </a:p>
          <a:p>
            <a:pPr>
              <a:buNone/>
            </a:pP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eval(“alert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()”);</a:t>
            </a:r>
          </a:p>
          <a:p>
            <a:endParaRPr lang="en-US" sz="26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Courier New"/>
              <a:cs typeface="Courier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3124200" cy="381000"/>
          </a:xfrm>
          <a:prstGeom prst="rect">
            <a:avLst/>
          </a:prstGeom>
          <a:solidFill>
            <a:schemeClr val="bg1"/>
          </a:solidFill>
          <a:ln>
            <a:solidFill>
              <a:srgbClr xmlns:mc="http://schemas.openxmlformats.org/markup-compatibility/2006" xmlns:a14="http://schemas.microsoft.com/office/drawing/2010/main" val="008000" mc:Ignorable="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</a:rPr>
              <a:t>var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r</a:t>
            </a:r>
            <a:r>
              <a:rPr lang="en-US" sz="2600" dirty="0" smtClean="0">
                <a:solidFill>
                  <a:schemeClr val="tx1"/>
                </a:solidFill>
              </a:rPr>
              <a:t> = “”.reverse;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3657600"/>
            <a:ext cx="2819400" cy="381000"/>
          </a:xfrm>
          <a:prstGeom prst="rect">
            <a:avLst/>
          </a:prstGeom>
          <a:solidFill>
            <a:schemeClr val="bg1"/>
          </a:solidFill>
          <a:ln>
            <a:solidFill>
              <a:srgbClr xmlns:mc="http://schemas.openxmlformats.org/markup-compatibility/2006" xmlns:a14="http://schemas.microsoft.com/office/drawing/2010/main" val="008000" mc:Ignorable="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call(str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, </a:t>
            </a:r>
            <a:r>
              <a:rPr lang="en-US" sz="260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r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)</a:t>
            </a:r>
            <a:endParaRPr lang="en-US" sz="2600" dirty="0">
              <a:solidFill>
                <a:srgbClr xmlns:mc="http://schemas.openxmlformats.org/markup-compatibility/2006" xmlns:a14="http://schemas.microsoft.com/office/drawing/2010/main" val="000000" mc:Ignorable="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 2/2: No Hijacked Calls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objects defined with policy constructors do not flow out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2286000"/>
            <a:ext cx="88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cs typeface="Courier New"/>
              </a:rPr>
              <a:t>New Policy</a:t>
            </a:r>
            <a:endParaRPr lang="en-US" sz="28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800" dirty="0" err="1" smtClean="0">
                <a:solidFill>
                  <a:schemeClr val="accent1"/>
                </a:solidFill>
                <a:latin typeface="Courier New"/>
                <a:cs typeface="Courier New"/>
              </a:rPr>
              <a:t>around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(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latin typeface="Courier New"/>
                <a:cs typeface="Courier New"/>
              </a:rPr>
              <a:t>window.eval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, </a:t>
            </a:r>
            <a:b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</a:b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  </a:t>
            </a:r>
            <a:r>
              <a:rPr lang="en-US" sz="2800" dirty="0" smtClean="0">
                <a:solidFill>
                  <a:schemeClr val="accent1"/>
                </a:solidFill>
                <a:latin typeface="Courier New"/>
                <a:cs typeface="Courier New"/>
              </a:rPr>
              <a:t>function 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(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latin typeface="Courier New"/>
                <a:cs typeface="Courier New"/>
              </a:rPr>
              <a:t>oldEval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/>
                <a:cs typeface="Courier New"/>
              </a:rPr>
              <a:t>str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) {</a:t>
            </a:r>
          </a:p>
          <a:p>
            <a:pPr>
              <a:buNone/>
            </a:pP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   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var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 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/>
                <a:cs typeface="Courier New"/>
              </a:rPr>
              <a:t>hash 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=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/>
                <a:cs typeface="Courier New"/>
              </a:rPr>
              <a:t>str.reverse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/>
                <a:cs typeface="Courier New"/>
              </a:rPr>
              <a:t>(); …</a:t>
            </a:r>
          </a:p>
          <a:p>
            <a:pPr algn="ctr"/>
            <a:endParaRPr lang="en-US" sz="2800" b="1" dirty="0" smtClean="0">
              <a:latin typeface="Courier New"/>
              <a:cs typeface="Courier New"/>
            </a:endParaRPr>
          </a:p>
          <a:p>
            <a:r>
              <a:rPr lang="en-US" sz="2800" dirty="0" smtClean="0">
                <a:solidFill>
                  <a:schemeClr val="accent1"/>
                </a:solidFill>
                <a:cs typeface="Calibri"/>
              </a:rPr>
              <a:t>policy object: privileged, callable object</a:t>
            </a:r>
          </a:p>
          <a:p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cs typeface="Calibri"/>
              </a:rPr>
              <a:t>environment object: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cs typeface="Calibri"/>
              </a:rPr>
              <a:t>untrusted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cs typeface="Calibri"/>
              </a:rPr>
              <a:t>,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cs typeface="Calibri"/>
              </a:rPr>
              <a:t>unhijacked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cs typeface="Calibri"/>
              </a:rPr>
              <a:t> (</a:t>
            </a:r>
            <a:r>
              <a:rPr lang="en-US" sz="2700" dirty="0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cs typeface="Calibri"/>
              </a:rPr>
              <a:t>directly callable)</a:t>
            </a:r>
            <a:endParaRPr lang="en-US" sz="2800" dirty="0" smtClean="0">
              <a:solidFill>
                <a:srgbClr xmlns:mc="http://schemas.openxmlformats.org/markup-compatibility/2006" xmlns:a14="http://schemas.microsoft.com/office/drawing/2010/main" val="008000" mc:Ignorable=""/>
              </a:solidFill>
              <a:cs typeface="Calibri"/>
            </a:endParaRPr>
          </a:p>
          <a:p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cs typeface="Calibri"/>
              </a:rPr>
              <a:t>unknown: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cs typeface="Calibri"/>
              </a:rPr>
              <a:t>untrusted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cs typeface="Calibri"/>
              </a:rPr>
              <a:t>, 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cs typeface="Calibri"/>
              </a:rPr>
              <a:t>uncallable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cs typeface="Calibri"/>
              </a:rPr>
              <a:t> object</a:t>
            </a:r>
          </a:p>
          <a:p>
            <a:pPr algn="ctr"/>
            <a:endParaRPr lang="en-US" sz="2800" b="1" dirty="0" smtClean="0">
              <a:cs typeface="Courier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3124200" cy="381000"/>
          </a:xfrm>
          <a:prstGeom prst="rect">
            <a:avLst/>
          </a:prstGeom>
          <a:solidFill>
            <a:schemeClr val="bg1"/>
          </a:solidFill>
          <a:ln>
            <a:solidFill>
              <a:srgbClr xmlns:mc="http://schemas.openxmlformats.org/markup-compatibility/2006" xmlns:a14="http://schemas.microsoft.com/office/drawing/2010/main" val="008000" mc:Ignorable="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</a:rPr>
              <a:t>var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r</a:t>
            </a:r>
            <a:r>
              <a:rPr lang="en-US" sz="2600" dirty="0" smtClean="0">
                <a:solidFill>
                  <a:schemeClr val="tx1"/>
                </a:solidFill>
              </a:rPr>
              <a:t> = </a:t>
            </a:r>
            <a:r>
              <a:rPr lang="en-US" sz="2600" dirty="0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“”.reverse;</a:t>
            </a:r>
            <a:endParaRPr lang="en-US" sz="2600" dirty="0">
              <a:solidFill>
                <a:srgbClr xmlns:mc="http://schemas.openxmlformats.org/markup-compatibility/2006" xmlns:a14="http://schemas.microsoft.com/office/drawing/2010/main" val="008000" mc:Ignorable="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3657600"/>
            <a:ext cx="2819400" cy="381000"/>
          </a:xfrm>
          <a:prstGeom prst="rect">
            <a:avLst/>
          </a:prstGeom>
          <a:solidFill>
            <a:schemeClr val="bg1"/>
          </a:solidFill>
          <a:ln>
            <a:solidFill>
              <a:srgbClr xmlns:mc="http://schemas.openxmlformats.org/markup-compatibility/2006" xmlns:a14="http://schemas.microsoft.com/office/drawing/2010/main" val="008000" mc:Ignorable="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xmlns:mc="http://schemas.openxmlformats.org/markup-compatibility/2006" xmlns:a14="http://schemas.microsoft.com/office/drawing/2010/main" val="4F81BD" mc:Ignorable=""/>
                </a:solidFill>
              </a:rPr>
              <a:t>call</a:t>
            </a:r>
            <a:r>
              <a:rPr lang="en-US" sz="2600" dirty="0" err="1" smtClean="0">
                <a:solidFill>
                  <a:schemeClr val="tx1"/>
                </a:solidFill>
              </a:rPr>
              <a:t>(</a:t>
            </a:r>
            <a:r>
              <a:rPr lang="en-US" sz="26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str</a:t>
            </a:r>
            <a:r>
              <a:rPr lang="en-US" sz="2600" dirty="0" smtClean="0">
                <a:solidFill>
                  <a:schemeClr val="tx1"/>
                </a:solidFill>
              </a:rPr>
              <a:t>,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 err="1" smtClean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r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and Contributions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26258718"/>
              </p:ext>
            </p:extLst>
          </p:nvPr>
        </p:nvGraphicFramePr>
        <p:xfrm>
          <a:off x="838200" y="152400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91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5A881B-E78F-4DC1-8977-D2170EF8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675A881B-E78F-4DC1-8977-D2170EF8C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2386F4-1B1A-43E6-A339-8A934ABD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graphicEl>
                                              <a:dgm id="{7D2386F4-1B1A-43E6-A339-8A934ABDD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A5D7D8-DE0B-4895-9A0B-6040DC602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B4A5D7D8-DE0B-4895-9A0B-6040DC602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7738BD-2C3D-4FC6-B728-F530B7E44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9E7738BD-2C3D-4FC6-B728-F530B7E44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338B7F-7D8D-4749-BB30-15EE95952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19338B7F-7D8D-4749-BB30-15EE95952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75024E-A41F-45C8-8878-F39A463A0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3575024E-A41F-45C8-8878-F39A463A0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6926" y="36576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approach </a:t>
            </a:r>
            <a:br>
              <a:rPr lang="en-US" dirty="0" smtClean="0"/>
            </a:br>
            <a:r>
              <a:rPr lang="en-US" dirty="0" smtClean="0"/>
              <a:t>protect </a:t>
            </a:r>
            <a:r>
              <a:rPr lang="en-US" dirty="0"/>
              <a:t>benign users by giving control to </a:t>
            </a:r>
            <a:r>
              <a:rPr lang="en-US" dirty="0" smtClean="0"/>
              <a:t>the hosting </a:t>
            </a:r>
            <a:r>
              <a:rPr lang="en-US" dirty="0"/>
              <a:t>site</a:t>
            </a:r>
            <a:br>
              <a:rPr lang="en-US" dirty="0"/>
            </a:br>
            <a:r>
              <a:rPr lang="en-US" dirty="0" smtClean="0"/>
              <a:t>: </a:t>
            </a:r>
            <a:r>
              <a:rPr lang="en-US" dirty="0"/>
              <a:t>aspects for security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0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ConScript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protect </a:t>
            </a:r>
            <a:r>
              <a:rPr lang="en-US" dirty="0"/>
              <a:t>benign </a:t>
            </a:r>
            <a:r>
              <a:rPr lang="en-US" dirty="0" smtClean="0"/>
              <a:t>Web users </a:t>
            </a:r>
          </a:p>
          <a:p>
            <a:pPr lvl="1"/>
            <a:r>
              <a:rPr lang="en-US" dirty="0" smtClean="0"/>
              <a:t>give </a:t>
            </a:r>
            <a:r>
              <a:rPr lang="en-US" dirty="0"/>
              <a:t>control to the hosting </a:t>
            </a:r>
            <a:r>
              <a:rPr lang="en-US" dirty="0" smtClean="0"/>
              <a:t>site</a:t>
            </a:r>
          </a:p>
          <a:p>
            <a:endParaRPr lang="en-US" dirty="0" smtClean="0"/>
          </a:p>
          <a:p>
            <a:r>
              <a:rPr lang="en-US" dirty="0" smtClean="0"/>
              <a:t>How</a:t>
            </a:r>
          </a:p>
          <a:p>
            <a:pPr lvl="1"/>
            <a:r>
              <a:rPr lang="en-US" dirty="0" smtClean="0"/>
              <a:t>Browser-supported aspects </a:t>
            </a:r>
            <a:r>
              <a:rPr lang="en-US" dirty="0"/>
              <a:t>for security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ConScript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08451629"/>
              </p:ext>
            </p:extLst>
          </p:nvPr>
        </p:nvGraphicFramePr>
        <p:xfrm>
          <a:off x="838200" y="152400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606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5A881B-E78F-4DC1-8977-D2170EF8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675A881B-E78F-4DC1-8977-D2170EF8C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2386F4-1B1A-43E6-A339-8A934ABD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7D2386F4-1B1A-43E6-A339-8A934ABDD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CF4027-590F-4DAA-9CDB-1D443824A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A8CF4027-590F-4DAA-9CDB-1D443824A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0C76B6-F5CF-419C-B20C-0883D7F3F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DB0C76B6-F5CF-419C-B20C-0883D7F3F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A5D7D8-DE0B-4895-9A0B-6040DC602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B4A5D7D8-DE0B-4895-9A0B-6040DC602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7738BD-2C3D-4FC6-B728-F530B7E44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9E7738BD-2C3D-4FC6-B728-F530B7E44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338B7F-7D8D-4749-BB30-15EE95952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19338B7F-7D8D-4749-BB30-15EE95952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75024E-A41F-45C8-8878-F39A463A0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3575024E-A41F-45C8-8878-F39A463A0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5A881B-E78F-4DC1-8977-D2170EF8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675A881B-E78F-4DC1-8977-D2170EF8C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675A881B-E78F-4DC1-8977-D2170EF8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675A881B-E78F-4DC1-8977-D2170EF8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2386F4-1B1A-43E6-A339-8A934ABD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graphicEl>
                                              <a:dgm id="{7D2386F4-1B1A-43E6-A339-8A934ABDD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7D2386F4-1B1A-43E6-A339-8A934ABD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7D2386F4-1B1A-43E6-A339-8A934ABD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CF4027-590F-4DAA-9CDB-1D443824A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A8CF4027-590F-4DAA-9CDB-1D443824A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A8CF4027-590F-4DAA-9CDB-1D443824A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A8CF4027-590F-4DAA-9CDB-1D443824A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0C76B6-F5CF-419C-B20C-0883D7F3F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graphicEl>
                                              <a:dgm id="{DB0C76B6-F5CF-419C-B20C-0883D7F3F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DB0C76B6-F5CF-419C-B20C-0883D7F3F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DB0C76B6-F5CF-419C-B20C-0883D7F3F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A5D7D8-DE0B-4895-9A0B-6040DC602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graphicEl>
                                              <a:dgm id="{B4A5D7D8-DE0B-4895-9A0B-6040DC602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B4A5D7D8-DE0B-4895-9A0B-6040DC602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B4A5D7D8-DE0B-4895-9A0B-6040DC602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7738BD-2C3D-4FC6-B728-F530B7E44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graphicEl>
                                              <a:dgm id="{9E7738BD-2C3D-4FC6-B728-F530B7E44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graphicEl>
                                              <a:dgm id="{9E7738BD-2C3D-4FC6-B728-F530B7E44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graphicEl>
                                              <a:dgm id="{9E7738BD-2C3D-4FC6-B728-F530B7E44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338B7F-7D8D-4749-BB30-15EE95952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graphicEl>
                                              <a:dgm id="{19338B7F-7D8D-4749-BB30-15EE95952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graphicEl>
                                              <a:dgm id="{19338B7F-7D8D-4749-BB30-15EE95952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graphicEl>
                                              <a:dgm id="{19338B7F-7D8D-4749-BB30-15EE95952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75024E-A41F-45C8-8878-F39A463A0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graphicEl>
                                              <a:dgm id="{3575024E-A41F-45C8-8878-F39A463A0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graphicEl>
                                              <a:dgm id="{3575024E-A41F-45C8-8878-F39A463A0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graphicEl>
                                              <a:dgm id="{3575024E-A41F-45C8-8878-F39A463A0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Graphic spid="5" grpI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00200" y="2971800"/>
            <a:ext cx="5867400" cy="1143000"/>
          </a:xfrm>
        </p:spPr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3ADEC9-A526-43B8-B272-081770896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E3ADEC9-A526-43B8-B272-081770896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23A63B-D1C6-4FF1-8D51-C61855B32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AE5432-AD65-4902-B058-0B560284B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D8AE5432-AD65-4902-B058-0B560284B1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04948E-A303-442D-ACEC-4E9AB998F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3204948E-A303-442D-ACEC-4E9AB998F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2E2730-7E82-441F-BB94-51BD541D4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642E2730-7E82-441F-BB94-51BD541D4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024E44-FB96-4E9E-8229-6C64EF5AE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0024E44-FB96-4E9E-8229-6C64EF5AE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A60E3-87FA-4D83-A49C-376E22D38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709A60E3-87FA-4D83-A49C-376E22D38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DCC9E7-D5C9-40E3-AB8B-A516AE53A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DDDCC9E7-D5C9-40E3-AB8B-A516AE53A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FD2BE-0DBA-4B9C-9CF2-A48CE3313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1A3FD2BE-0DBA-4B9C-9CF2-A48CE3313F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A60D27-2EBF-413E-BD04-F7E9D4949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7AA60D27-2EBF-413E-BD04-F7E9D4949B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491DC2-9975-4B55-92EE-502DE51E8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8E491DC2-9975-4B55-92EE-502DE51E8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B8EA7E-5726-E34A-9D74-250CD87C1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AEB8EA7E-5726-E34A-9D74-250CD87C1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3B3B3B" mc:Ignorable=""/>
      </a:dk2>
      <a:lt2>
        <a:srgbClr xmlns:mc="http://schemas.openxmlformats.org/markup-compatibility/2006" xmlns:a14="http://schemas.microsoft.com/office/drawing/2010/main" val="D4D2D0" mc:Ignorable=""/>
      </a:lt2>
      <a:accent1>
        <a:srgbClr xmlns:mc="http://schemas.openxmlformats.org/markup-compatibility/2006" xmlns:a14="http://schemas.microsoft.com/office/drawing/2010/main" val="6EA0B0" mc:Ignorable=""/>
      </a:accent1>
      <a:accent2>
        <a:srgbClr xmlns:mc="http://schemas.openxmlformats.org/markup-compatibility/2006" xmlns:a14="http://schemas.microsoft.com/office/drawing/2010/main" val="CCAF0A" mc:Ignorable=""/>
      </a:accent2>
      <a:accent3>
        <a:srgbClr xmlns:mc="http://schemas.openxmlformats.org/markup-compatibility/2006" xmlns:a14="http://schemas.microsoft.com/office/drawing/2010/main" val="8D89A4" mc:Ignorable=""/>
      </a:accent3>
      <a:accent4>
        <a:srgbClr xmlns:mc="http://schemas.openxmlformats.org/markup-compatibility/2006" xmlns:a14="http://schemas.microsoft.com/office/drawing/2010/main" val="748560" mc:Ignorable=""/>
      </a:accent4>
      <a:accent5>
        <a:srgbClr xmlns:mc="http://schemas.openxmlformats.org/markup-compatibility/2006" xmlns:a14="http://schemas.microsoft.com/office/drawing/2010/main" val="9E9273" mc:Ignorable=""/>
      </a:accent5>
      <a:accent6>
        <a:srgbClr xmlns:mc="http://schemas.openxmlformats.org/markup-compatibility/2006" xmlns:a14="http://schemas.microsoft.com/office/drawing/2010/main" val="7E848D" mc:Ignorable=""/>
      </a:accent6>
      <a:hlink>
        <a:srgbClr xmlns:mc="http://schemas.openxmlformats.org/markup-compatibility/2006" xmlns:a14="http://schemas.microsoft.com/office/drawing/2010/main" val="00C8C3" mc:Ignorable=""/>
      </a:hlink>
      <a:folHlink>
        <a:srgbClr xmlns:mc="http://schemas.openxmlformats.org/markup-compatibility/2006" xmlns:a14="http://schemas.microsoft.com/office/drawing/2010/main" val="A116E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2009-09-13T03:27:16Z</outs:dateTime>
      <outs:isPinned>true</outs:isPinned>
    </outs:relatedDate>
    <outs:relatedDate>
      <outs:type>2</outs:type>
      <outs:displayName>Created</outs:displayName>
      <outs:dateTime>2009-09-12T22:23:49Z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/>
  <outs:relatedPeople>
    <outs:relatedPeopleItem>
      <outs:category>Author</outs:category>
      <outs:people>
        <outs:relatedPerson>
          <outs:displayName>Leo Meyerovich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Leo Meyerovich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99212E83-58A6-4197-A9C6-ACAE4BA08EE0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1778</Words>
  <Application>Microsoft Office PowerPoint</Application>
  <PresentationFormat>On-screen Show (4:3)</PresentationFormat>
  <Paragraphs>631</Paragraphs>
  <Slides>46</Slides>
  <Notes>37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Equation</vt:lpstr>
      <vt:lpstr>ConScript</vt:lpstr>
      <vt:lpstr>Web Programmability Platform</vt:lpstr>
      <vt:lpstr>Rich Internet Applications are Dynamic</vt:lpstr>
      <vt:lpstr>Towards Safe Programmability for the Web</vt:lpstr>
      <vt:lpstr>Goals and Contributions</vt:lpstr>
      <vt:lpstr>approach  protect benign users by giving control to the hosting site : aspects for security </vt:lpstr>
      <vt:lpstr>ConScript</vt:lpstr>
      <vt:lpstr>Contributions of ConScript</vt:lpstr>
      <vt:lpstr>Policies</vt:lpstr>
      <vt:lpstr>PowerPoint Presentation</vt:lpstr>
      <vt:lpstr>eval is evil</vt:lpstr>
      <vt:lpstr>No postMessage: A Simple Policy?</vt:lpstr>
      <vt:lpstr>Specifying Calls using References</vt:lpstr>
      <vt:lpstr>ConScript Interface</vt:lpstr>
      <vt:lpstr>PowerPoint Presentation</vt:lpstr>
      <vt:lpstr>Problem: Implementation?</vt:lpstr>
      <vt:lpstr>Mediating DOM Functions</vt:lpstr>
      <vt:lpstr>Resuming Calls</vt:lpstr>
      <vt:lpstr>Optimizing the Critical Path</vt:lpstr>
      <vt:lpstr>PowerPoint Presentation</vt:lpstr>
      <vt:lpstr>Basic Usage</vt:lpstr>
      <vt:lpstr>Policy Integrity</vt:lpstr>
      <vt:lpstr>Policy Integrity</vt:lpstr>
      <vt:lpstr>Policy Integrity</vt:lpstr>
      <vt:lpstr>Policy Integrity</vt:lpstr>
      <vt:lpstr>Policy Integrity</vt:lpstr>
      <vt:lpstr>Maintaining Integrity</vt:lpstr>
      <vt:lpstr>Transparency</vt:lpstr>
      <vt:lpstr>PowerPoint Presentation</vt:lpstr>
      <vt:lpstr>Automatically Generating Policies </vt:lpstr>
      <vt:lpstr>Intrusion Detection 1: Learn Blacklist</vt:lpstr>
      <vt:lpstr>Intrusion Detection 2: Enforce Blacklist</vt:lpstr>
      <vt:lpstr>Enforcing C# Access Modifiers</vt:lpstr>
      <vt:lpstr>PowerPoint Presentation</vt:lpstr>
      <vt:lpstr>Performance</vt:lpstr>
      <vt:lpstr>Microbenchmark: Mediation Overhead</vt:lpstr>
      <vt:lpstr>File Size Increase (IDS)</vt:lpstr>
      <vt:lpstr>Intrusion Detection System</vt:lpstr>
      <vt:lpstr>Goals and Contributions</vt:lpstr>
      <vt:lpstr>PowerPoint Presentation</vt:lpstr>
      <vt:lpstr>END.</vt:lpstr>
      <vt:lpstr>Conclusion</vt:lpstr>
      <vt:lpstr>Integrity 2/2: No Hijacked Calls</vt:lpstr>
      <vt:lpstr>Integrity 2/2: No Hijacked Calls</vt:lpstr>
      <vt:lpstr>Integrity 2/2: No Hijacked Calls</vt:lpstr>
      <vt:lpstr>Integrity 2/2: No Hijacked Calls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Enforcing End-Point Security with ConScript</dc:title>
  <dc:creator>Leo Meyerovich</dc:creator>
  <cp:lastModifiedBy>Ben Livshits</cp:lastModifiedBy>
  <cp:revision>332</cp:revision>
  <dcterms:created xsi:type="dcterms:W3CDTF">2009-09-15T03:06:10Z</dcterms:created>
  <dcterms:modified xsi:type="dcterms:W3CDTF">2010-05-18T04:26:21Z</dcterms:modified>
</cp:coreProperties>
</file>